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8" r:id="rId1"/>
  </p:sldMasterIdLst>
  <p:notesMasterIdLst>
    <p:notesMasterId r:id="rId25"/>
  </p:notesMasterIdLst>
  <p:handoutMasterIdLst>
    <p:handoutMasterId r:id="rId26"/>
  </p:handoutMasterIdLst>
  <p:sldIdLst>
    <p:sldId id="256" r:id="rId2"/>
    <p:sldId id="288" r:id="rId3"/>
    <p:sldId id="317" r:id="rId4"/>
    <p:sldId id="289" r:id="rId5"/>
    <p:sldId id="283" r:id="rId6"/>
    <p:sldId id="285" r:id="rId7"/>
    <p:sldId id="313" r:id="rId8"/>
    <p:sldId id="312" r:id="rId9"/>
    <p:sldId id="306" r:id="rId10"/>
    <p:sldId id="315" r:id="rId11"/>
    <p:sldId id="307" r:id="rId12"/>
    <p:sldId id="286" r:id="rId13"/>
    <p:sldId id="310" r:id="rId14"/>
    <p:sldId id="309" r:id="rId15"/>
    <p:sldId id="292" r:id="rId16"/>
    <p:sldId id="294" r:id="rId17"/>
    <p:sldId id="295" r:id="rId18"/>
    <p:sldId id="296" r:id="rId19"/>
    <p:sldId id="311" r:id="rId20"/>
    <p:sldId id="314" r:id="rId21"/>
    <p:sldId id="316" r:id="rId22"/>
    <p:sldId id="282" r:id="rId23"/>
    <p:sldId id="29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5"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CECBDA-0023-4A93-899C-AD4A063DF4F9}" v="66" dt="2024-08-24T05:31:18.49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3969" autoAdjust="0"/>
  </p:normalViewPr>
  <p:slideViewPr>
    <p:cSldViewPr>
      <p:cViewPr varScale="1">
        <p:scale>
          <a:sx n="103" d="100"/>
          <a:sy n="103" d="100"/>
        </p:scale>
        <p:origin x="396" y="76"/>
      </p:cViewPr>
      <p:guideLst>
        <p:guide orient="horz" pos="2160"/>
        <p:guide pos="3840"/>
      </p:guideLst>
    </p:cSldViewPr>
  </p:slideViewPr>
  <p:outlineViewPr>
    <p:cViewPr>
      <p:scale>
        <a:sx n="33" d="100"/>
        <a:sy n="33" d="100"/>
      </p:scale>
      <p:origin x="0" y="-913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2460" y="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2/8/2025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2/8/2025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1</a:t>
            </a:fld>
            <a:endParaRPr lang="en-US"/>
          </a:p>
        </p:txBody>
      </p:sp>
    </p:spTree>
    <p:extLst>
      <p:ext uri="{BB962C8B-B14F-4D97-AF65-F5344CB8AC3E}">
        <p14:creationId xmlns:p14="http://schemas.microsoft.com/office/powerpoint/2010/main" val="556574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10</a:t>
            </a:fld>
            <a:endParaRPr lang="en-US"/>
          </a:p>
        </p:txBody>
      </p:sp>
    </p:spTree>
    <p:extLst>
      <p:ext uri="{BB962C8B-B14F-4D97-AF65-F5344CB8AC3E}">
        <p14:creationId xmlns:p14="http://schemas.microsoft.com/office/powerpoint/2010/main" val="172071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11</a:t>
            </a:fld>
            <a:endParaRPr lang="en-US"/>
          </a:p>
        </p:txBody>
      </p:sp>
    </p:spTree>
    <p:extLst>
      <p:ext uri="{BB962C8B-B14F-4D97-AF65-F5344CB8AC3E}">
        <p14:creationId xmlns:p14="http://schemas.microsoft.com/office/powerpoint/2010/main" val="1965929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12</a:t>
            </a:fld>
            <a:endParaRPr lang="en-US"/>
          </a:p>
        </p:txBody>
      </p:sp>
    </p:spTree>
    <p:extLst>
      <p:ext uri="{BB962C8B-B14F-4D97-AF65-F5344CB8AC3E}">
        <p14:creationId xmlns:p14="http://schemas.microsoft.com/office/powerpoint/2010/main" val="2508882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14</a:t>
            </a:fld>
            <a:endParaRPr lang="en-US"/>
          </a:p>
        </p:txBody>
      </p:sp>
    </p:spTree>
    <p:extLst>
      <p:ext uri="{BB962C8B-B14F-4D97-AF65-F5344CB8AC3E}">
        <p14:creationId xmlns:p14="http://schemas.microsoft.com/office/powerpoint/2010/main" val="1980784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15</a:t>
            </a:fld>
            <a:endParaRPr lang="en-US"/>
          </a:p>
        </p:txBody>
      </p:sp>
    </p:spTree>
    <p:extLst>
      <p:ext uri="{BB962C8B-B14F-4D97-AF65-F5344CB8AC3E}">
        <p14:creationId xmlns:p14="http://schemas.microsoft.com/office/powerpoint/2010/main" val="358656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16</a:t>
            </a:fld>
            <a:endParaRPr lang="en-US"/>
          </a:p>
        </p:txBody>
      </p:sp>
    </p:spTree>
    <p:extLst>
      <p:ext uri="{BB962C8B-B14F-4D97-AF65-F5344CB8AC3E}">
        <p14:creationId xmlns:p14="http://schemas.microsoft.com/office/powerpoint/2010/main" val="111067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17</a:t>
            </a:fld>
            <a:endParaRPr lang="en-US"/>
          </a:p>
        </p:txBody>
      </p:sp>
    </p:spTree>
    <p:extLst>
      <p:ext uri="{BB962C8B-B14F-4D97-AF65-F5344CB8AC3E}">
        <p14:creationId xmlns:p14="http://schemas.microsoft.com/office/powerpoint/2010/main" val="818304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18</a:t>
            </a:fld>
            <a:endParaRPr lang="en-US"/>
          </a:p>
        </p:txBody>
      </p:sp>
    </p:spTree>
    <p:extLst>
      <p:ext uri="{BB962C8B-B14F-4D97-AF65-F5344CB8AC3E}">
        <p14:creationId xmlns:p14="http://schemas.microsoft.com/office/powerpoint/2010/main" val="347891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19</a:t>
            </a:fld>
            <a:endParaRPr lang="en-US"/>
          </a:p>
        </p:txBody>
      </p:sp>
    </p:spTree>
    <p:extLst>
      <p:ext uri="{BB962C8B-B14F-4D97-AF65-F5344CB8AC3E}">
        <p14:creationId xmlns:p14="http://schemas.microsoft.com/office/powerpoint/2010/main" val="2838691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20</a:t>
            </a:fld>
            <a:endParaRPr lang="en-US"/>
          </a:p>
        </p:txBody>
      </p:sp>
    </p:spTree>
    <p:extLst>
      <p:ext uri="{BB962C8B-B14F-4D97-AF65-F5344CB8AC3E}">
        <p14:creationId xmlns:p14="http://schemas.microsoft.com/office/powerpoint/2010/main" val="2794842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2</a:t>
            </a:fld>
            <a:endParaRPr lang="en-US"/>
          </a:p>
        </p:txBody>
      </p:sp>
    </p:spTree>
    <p:extLst>
      <p:ext uri="{BB962C8B-B14F-4D97-AF65-F5344CB8AC3E}">
        <p14:creationId xmlns:p14="http://schemas.microsoft.com/office/powerpoint/2010/main" val="2907011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0BD12-567B-F512-53A7-3E49A7A5B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8FDE6-4013-9597-9FF3-81D954D91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6DAB1-88A0-977D-2D20-3CA7E49854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1CC5FD-F0E0-A458-34EB-B847C28FECEA}"/>
              </a:ext>
            </a:extLst>
          </p:cNvPr>
          <p:cNvSpPr>
            <a:spLocks noGrp="1"/>
          </p:cNvSpPr>
          <p:nvPr>
            <p:ph type="sldNum" sz="quarter" idx="5"/>
          </p:nvPr>
        </p:nvSpPr>
        <p:spPr/>
        <p:txBody>
          <a:bodyPr/>
          <a:lstStyle/>
          <a:p>
            <a:fld id="{03266150-FA26-45B5-BF0B-186B42A09DC9}" type="slidenum">
              <a:rPr lang="en-US" smtClean="0"/>
              <a:t>21</a:t>
            </a:fld>
            <a:endParaRPr lang="en-US"/>
          </a:p>
        </p:txBody>
      </p:sp>
    </p:spTree>
    <p:extLst>
      <p:ext uri="{BB962C8B-B14F-4D97-AF65-F5344CB8AC3E}">
        <p14:creationId xmlns:p14="http://schemas.microsoft.com/office/powerpoint/2010/main" val="2758522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22</a:t>
            </a:fld>
            <a:endParaRPr lang="en-US"/>
          </a:p>
        </p:txBody>
      </p:sp>
    </p:spTree>
    <p:extLst>
      <p:ext uri="{BB962C8B-B14F-4D97-AF65-F5344CB8AC3E}">
        <p14:creationId xmlns:p14="http://schemas.microsoft.com/office/powerpoint/2010/main" val="3855626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3266150-FA26-45B5-BF0B-186B42A09DC9}" type="slidenum">
              <a:rPr lang="en-US" smtClean="0"/>
              <a:t>23</a:t>
            </a:fld>
            <a:endParaRPr lang="en-US"/>
          </a:p>
        </p:txBody>
      </p:sp>
    </p:spTree>
    <p:extLst>
      <p:ext uri="{BB962C8B-B14F-4D97-AF65-F5344CB8AC3E}">
        <p14:creationId xmlns:p14="http://schemas.microsoft.com/office/powerpoint/2010/main" val="222302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3</a:t>
            </a:fld>
            <a:endParaRPr lang="en-US"/>
          </a:p>
        </p:txBody>
      </p:sp>
    </p:spTree>
    <p:extLst>
      <p:ext uri="{BB962C8B-B14F-4D97-AF65-F5344CB8AC3E}">
        <p14:creationId xmlns:p14="http://schemas.microsoft.com/office/powerpoint/2010/main" val="72663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4</a:t>
            </a:fld>
            <a:endParaRPr lang="en-US"/>
          </a:p>
        </p:txBody>
      </p:sp>
    </p:spTree>
    <p:extLst>
      <p:ext uri="{BB962C8B-B14F-4D97-AF65-F5344CB8AC3E}">
        <p14:creationId xmlns:p14="http://schemas.microsoft.com/office/powerpoint/2010/main" val="417635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5</a:t>
            </a:fld>
            <a:endParaRPr lang="en-US"/>
          </a:p>
        </p:txBody>
      </p:sp>
    </p:spTree>
    <p:extLst>
      <p:ext uri="{BB962C8B-B14F-4D97-AF65-F5344CB8AC3E}">
        <p14:creationId xmlns:p14="http://schemas.microsoft.com/office/powerpoint/2010/main" val="127038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6</a:t>
            </a:fld>
            <a:endParaRPr lang="en-US"/>
          </a:p>
        </p:txBody>
      </p:sp>
    </p:spTree>
    <p:extLst>
      <p:ext uri="{BB962C8B-B14F-4D97-AF65-F5344CB8AC3E}">
        <p14:creationId xmlns:p14="http://schemas.microsoft.com/office/powerpoint/2010/main" val="32995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7</a:t>
            </a:fld>
            <a:endParaRPr lang="en-US"/>
          </a:p>
        </p:txBody>
      </p:sp>
    </p:spTree>
    <p:extLst>
      <p:ext uri="{BB962C8B-B14F-4D97-AF65-F5344CB8AC3E}">
        <p14:creationId xmlns:p14="http://schemas.microsoft.com/office/powerpoint/2010/main" val="364523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8</a:t>
            </a:fld>
            <a:endParaRPr lang="en-US"/>
          </a:p>
        </p:txBody>
      </p:sp>
    </p:spTree>
    <p:extLst>
      <p:ext uri="{BB962C8B-B14F-4D97-AF65-F5344CB8AC3E}">
        <p14:creationId xmlns:p14="http://schemas.microsoft.com/office/powerpoint/2010/main" val="4049723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66150-FA26-45B5-BF0B-186B42A09DC9}" type="slidenum">
              <a:rPr lang="en-US" smtClean="0"/>
              <a:t>9</a:t>
            </a:fld>
            <a:endParaRPr lang="en-US"/>
          </a:p>
        </p:txBody>
      </p:sp>
    </p:spTree>
    <p:extLst>
      <p:ext uri="{BB962C8B-B14F-4D97-AF65-F5344CB8AC3E}">
        <p14:creationId xmlns:p14="http://schemas.microsoft.com/office/powerpoint/2010/main" val="2606794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2466975-C014-42E5-BFA6-B8D5FDD3B81F}" type="datetimeFigureOut">
              <a:rPr lang="en-US" smtClean="0"/>
              <a:t>2/8/2025</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737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2/8/2025</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43453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2/8/2025</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47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2/8/2025</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191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2/8/2025</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548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466975-C014-42E5-BFA6-B8D5FDD3B81F}" type="datetimeFigureOut">
              <a:rPr lang="en-US" smtClean="0"/>
              <a:t>2/8/2025</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68215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466975-C014-42E5-BFA6-B8D5FDD3B81F}" type="datetimeFigureOut">
              <a:rPr lang="en-US" smtClean="0"/>
              <a:pPr/>
              <a:t>2/8/2025</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693B167E-EA96-4147-81DE-549160052C22}" type="slidenum">
              <a:rPr lang="en-US" smtClean="0"/>
              <a:pPr/>
              <a:t>‹#›</a:t>
            </a:fld>
            <a:endParaRPr lang="en-US"/>
          </a:p>
        </p:txBody>
      </p:sp>
    </p:spTree>
    <p:extLst>
      <p:ext uri="{BB962C8B-B14F-4D97-AF65-F5344CB8AC3E}">
        <p14:creationId xmlns:p14="http://schemas.microsoft.com/office/powerpoint/2010/main" val="170936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466975-C014-42E5-BFA6-B8D5FDD3B81F}" type="datetimeFigureOut">
              <a:rPr lang="en-US" smtClean="0"/>
              <a:t>2/8/2025</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07143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66975-C014-42E5-BFA6-B8D5FDD3B81F}" type="datetimeFigureOut">
              <a:rPr lang="en-US" smtClean="0"/>
              <a:t>2/8/2025</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00593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t>2/8/2025</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40644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bg1">
              <a:lumMod val="85000"/>
              <a:lumOff val="15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t>2/8/2025</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23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2466975-C014-42E5-BFA6-B8D5FDD3B81F}" type="datetimeFigureOut">
              <a:rPr lang="en-US" smtClean="0"/>
              <a:pPr/>
              <a:t>2/8/2025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Add a footer</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93B167E-EA96-4147-81DE-549160052C22}" type="slidenum">
              <a:rPr lang="en-US" smtClean="0"/>
              <a:pPr/>
              <a:t>‹#›</a:t>
            </a:fld>
            <a:endParaRPr lang="en-US"/>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016601"/>
      </p:ext>
    </p:extLst>
  </p:cSld>
  <p:clrMap bg1="dk1" tx1="lt1" bg2="dk2" tx2="lt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www.elks.org/grandlodge/manual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elks.org/grandlodge/manuals/"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microsoft.com/office/2017/06/relationships/model3d" Target="../media/model3d1.glb"/></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68D914-702B-60F2-9C93-FAC32AC2205D}"/>
              </a:ext>
            </a:extLst>
          </p:cNvPr>
          <p:cNvSpPr/>
          <p:nvPr/>
        </p:nvSpPr>
        <p:spPr>
          <a:xfrm>
            <a:off x="0" y="1905000"/>
            <a:ext cx="12192000" cy="2667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itle 1"/>
          <p:cNvSpPr>
            <a:spLocks noGrp="1"/>
          </p:cNvSpPr>
          <p:nvPr>
            <p:ph type="ctrTitle"/>
          </p:nvPr>
        </p:nvSpPr>
        <p:spPr/>
        <p:txBody>
          <a:bodyPr>
            <a:normAutofit/>
          </a:bodyPr>
          <a:lstStyle/>
          <a:p>
            <a:pPr>
              <a:lnSpc>
                <a:spcPct val="90000"/>
              </a:lnSpc>
            </a:pPr>
            <a:r>
              <a:rPr lang="en-US" sz="2300" b="1" dirty="0">
                <a:latin typeface="Arial Rounded MT Bold" panose="020F0704030504030204" pitchFamily="34" charset="0"/>
              </a:rPr>
              <a:t>2024-2025 Mid-Winter meeting</a:t>
            </a:r>
            <a:br>
              <a:rPr lang="en-US" sz="2300" b="1" dirty="0">
                <a:latin typeface="Arial Rounded MT Bold" panose="020F0704030504030204" pitchFamily="34" charset="0"/>
              </a:rPr>
            </a:br>
            <a:r>
              <a:rPr lang="en-US" sz="2300" b="1" dirty="0">
                <a:latin typeface="Arial Rounded MT Bold" panose="020F0704030504030204" pitchFamily="34" charset="0"/>
              </a:rPr>
              <a:t>Kansas State Elks </a:t>
            </a:r>
            <a:br>
              <a:rPr lang="en-US" sz="2300" b="1" dirty="0">
                <a:latin typeface="Arial Rounded MT Bold" panose="020F0704030504030204" pitchFamily="34" charset="0"/>
              </a:rPr>
            </a:br>
            <a:r>
              <a:rPr lang="en-US" sz="2300" b="1" dirty="0">
                <a:latin typeface="Arial Rounded MT Bold" panose="020F0704030504030204" pitchFamily="34" charset="0"/>
              </a:rPr>
              <a:t>Youth Activities</a:t>
            </a:r>
            <a:endParaRPr lang="en-US" sz="2300" b="1" dirty="0"/>
          </a:p>
        </p:txBody>
      </p:sp>
      <p:sp>
        <p:nvSpPr>
          <p:cNvPr id="3" name="Subtitle 2"/>
          <p:cNvSpPr>
            <a:spLocks noGrp="1"/>
          </p:cNvSpPr>
          <p:nvPr>
            <p:ph type="subTitle" idx="1"/>
          </p:nvPr>
        </p:nvSpPr>
        <p:spPr/>
        <p:txBody>
          <a:bodyPr>
            <a:normAutofit/>
          </a:bodyPr>
          <a:lstStyle/>
          <a:p>
            <a:endParaRPr lang="en-US" dirty="0">
              <a:solidFill>
                <a:srgbClr val="9F8356"/>
              </a:solidFill>
            </a:endParaRPr>
          </a:p>
          <a:p>
            <a:endParaRPr lang="en-US" dirty="0">
              <a:solidFill>
                <a:srgbClr val="9F8356"/>
              </a:solidFill>
            </a:endParaRPr>
          </a:p>
        </p:txBody>
      </p:sp>
      <p:sp>
        <p:nvSpPr>
          <p:cNvPr id="8" name="TextBox 7">
            <a:extLst>
              <a:ext uri="{FF2B5EF4-FFF2-40B4-BE49-F238E27FC236}">
                <a16:creationId xmlns:a16="http://schemas.microsoft.com/office/drawing/2014/main" id="{542D945D-FB10-3328-7B64-E49361468D40}"/>
              </a:ext>
            </a:extLst>
          </p:cNvPr>
          <p:cNvSpPr txBox="1"/>
          <p:nvPr/>
        </p:nvSpPr>
        <p:spPr>
          <a:xfrm>
            <a:off x="2133600" y="257370"/>
            <a:ext cx="7696201" cy="1323439"/>
          </a:xfrm>
          <a:prstGeom prst="rect">
            <a:avLst/>
          </a:prstGeom>
          <a:noFill/>
        </p:spPr>
        <p:txBody>
          <a:bodyPr wrap="square">
            <a:spAutoFit/>
          </a:bodyPr>
          <a:lstStyle/>
          <a:p>
            <a:pPr algn="ctr"/>
            <a:r>
              <a:rPr lang="en-US" sz="4000" b="1" dirty="0">
                <a:effectLst>
                  <a:outerShdw blurRad="38100" dist="38100" dir="2700000" algn="tl">
                    <a:srgbClr val="000000">
                      <a:alpha val="43137"/>
                    </a:srgbClr>
                  </a:outerShdw>
                </a:effectLst>
              </a:rPr>
              <a:t>Our Elk Duty to the Youth</a:t>
            </a:r>
          </a:p>
          <a:p>
            <a:pPr algn="ctr"/>
            <a:r>
              <a:rPr lang="en-US" sz="4000" b="1" dirty="0">
                <a:effectLst>
                  <a:outerShdw blurRad="38100" dist="38100" dir="2700000" algn="tl">
                    <a:srgbClr val="000000">
                      <a:alpha val="43137"/>
                    </a:srgbClr>
                  </a:outerShdw>
                </a:effectLst>
              </a:rPr>
              <a:t>The Future Elks of Tomorrow</a:t>
            </a:r>
          </a:p>
        </p:txBody>
      </p:sp>
      <p:pic>
        <p:nvPicPr>
          <p:cNvPr id="6146" name="Picture 2" descr="top">
            <a:extLst>
              <a:ext uri="{FF2B5EF4-FFF2-40B4-BE49-F238E27FC236}">
                <a16:creationId xmlns:a16="http://schemas.microsoft.com/office/drawing/2014/main" id="{06F91ED8-54AB-6B00-DA3E-C53C8A59B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33371"/>
            <a:ext cx="6176593" cy="19000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l">
            <a:extLst>
              <a:ext uri="{FF2B5EF4-FFF2-40B4-BE49-F238E27FC236}">
                <a16:creationId xmlns:a16="http://schemas.microsoft.com/office/drawing/2014/main" id="{78F58373-9C6C-07F9-34D4-BE8B9C332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035621"/>
            <a:ext cx="1905000" cy="229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DD6329D-FC6C-3192-3950-19DE68DE63A3}"/>
              </a:ext>
            </a:extLst>
          </p:cNvPr>
          <p:cNvSpPr txBox="1">
            <a:spLocks/>
          </p:cNvSpPr>
          <p:nvPr/>
        </p:nvSpPr>
        <p:spPr>
          <a:xfrm>
            <a:off x="1024129" y="585216"/>
            <a:ext cx="3779085"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solidFill>
                  <a:srgbClr val="FFFFFF"/>
                </a:solidFill>
              </a:rPr>
              <a:t>Antlers Program</a:t>
            </a:r>
            <a:endParaRPr lang="en-US" dirty="0">
              <a:solidFill>
                <a:srgbClr val="FFFFFF"/>
              </a:solidFill>
            </a:endParaRPr>
          </a:p>
        </p:txBody>
      </p:sp>
      <p:sp>
        <p:nvSpPr>
          <p:cNvPr id="8" name="Text Placeholder 3">
            <a:extLst>
              <a:ext uri="{FF2B5EF4-FFF2-40B4-BE49-F238E27FC236}">
                <a16:creationId xmlns:a16="http://schemas.microsoft.com/office/drawing/2014/main" id="{D283490B-0761-08BE-A3D9-D0A7EFD775F0}"/>
              </a:ext>
            </a:extLst>
          </p:cNvPr>
          <p:cNvSpPr txBox="1">
            <a:spLocks/>
          </p:cNvSpPr>
          <p:nvPr/>
        </p:nvSpPr>
        <p:spPr>
          <a:xfrm>
            <a:off x="685800" y="2362200"/>
            <a:ext cx="7315200" cy="4389120"/>
          </a:xfrm>
          <a:prstGeom prst="rect">
            <a:avLst/>
          </a:prstGeom>
        </p:spPr>
        <p:txBody>
          <a:bodyPr vert="horz" lIns="45720" tIns="45720" rIns="45720" bIns="45720" rtlCol="0">
            <a:normAutofit fontScale="925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305307" indent="-228600">
              <a:buFont typeface="Arial" panose="020B0604020202020204" pitchFamily="34" charset="0"/>
              <a:buChar char="•"/>
            </a:pPr>
            <a:r>
              <a:rPr lang="en-US" dirty="0">
                <a:solidFill>
                  <a:schemeClr val="accent1"/>
                </a:solidFill>
              </a:rPr>
              <a:t>Elks Youth Group for our families that are members.</a:t>
            </a:r>
          </a:p>
          <a:p>
            <a:pPr marL="305307" indent="-228600">
              <a:buFont typeface="Arial" panose="020B0604020202020204" pitchFamily="34" charset="0"/>
              <a:buChar char="•"/>
            </a:pPr>
            <a:r>
              <a:rPr lang="en-US" dirty="0">
                <a:solidFill>
                  <a:schemeClr val="accent1"/>
                </a:solidFill>
              </a:rPr>
              <a:t>Boys or girls aged 12 – 20 years old. They hold monthly meetings and perform community service in and out of the lodge. </a:t>
            </a:r>
          </a:p>
          <a:p>
            <a:pPr marL="305307" indent="-228600">
              <a:buFont typeface="Arial" panose="020B0604020202020204" pitchFamily="34" charset="0"/>
              <a:buChar char="•"/>
            </a:pPr>
            <a:r>
              <a:rPr lang="en-US" dirty="0">
                <a:solidFill>
                  <a:schemeClr val="accent1"/>
                </a:solidFill>
              </a:rPr>
              <a:t>The Antlers of the Benevolent and Protective Order of Elks of the United States of America has as its major objective the following:</a:t>
            </a:r>
          </a:p>
          <a:p>
            <a:pPr lvl="1">
              <a:buFont typeface="Wingdings" panose="05000000000000000000" pitchFamily="2" charset="2"/>
              <a:buChar char="§"/>
            </a:pPr>
            <a:r>
              <a:rPr lang="en-US" dirty="0">
                <a:solidFill>
                  <a:srgbClr val="FFFFFF"/>
                </a:solidFill>
              </a:rPr>
              <a:t>- To quicken the spirit of American Patriotism</a:t>
            </a:r>
          </a:p>
          <a:p>
            <a:pPr lvl="1">
              <a:buFont typeface="Wingdings" panose="05000000000000000000" pitchFamily="2" charset="2"/>
              <a:buChar char="§"/>
            </a:pPr>
            <a:r>
              <a:rPr lang="en-US" dirty="0">
                <a:solidFill>
                  <a:srgbClr val="FFFFFF"/>
                </a:solidFill>
              </a:rPr>
              <a:t>- To teach respect for parents and love of home</a:t>
            </a:r>
          </a:p>
          <a:p>
            <a:pPr lvl="1">
              <a:buFont typeface="Wingdings" panose="05000000000000000000" pitchFamily="2" charset="2"/>
              <a:buChar char="§"/>
            </a:pPr>
            <a:r>
              <a:rPr lang="en-US" dirty="0">
                <a:solidFill>
                  <a:srgbClr val="FFFFFF"/>
                </a:solidFill>
              </a:rPr>
              <a:t>- To inculcate the fundamentals of good citizenship</a:t>
            </a:r>
          </a:p>
          <a:p>
            <a:pPr lvl="1">
              <a:buFont typeface="Wingdings" panose="05000000000000000000" pitchFamily="2" charset="2"/>
              <a:buChar char="§"/>
            </a:pPr>
            <a:r>
              <a:rPr lang="en-US" dirty="0">
                <a:solidFill>
                  <a:srgbClr val="FFFFFF"/>
                </a:solidFill>
              </a:rPr>
              <a:t>- To aid in a worthy cause</a:t>
            </a:r>
          </a:p>
          <a:p>
            <a:pPr lvl="1">
              <a:buFont typeface="Wingdings" panose="05000000000000000000" pitchFamily="2" charset="2"/>
              <a:buChar char="§"/>
            </a:pPr>
            <a:r>
              <a:rPr lang="en-US" dirty="0">
                <a:solidFill>
                  <a:srgbClr val="FFFFFF"/>
                </a:solidFill>
              </a:rPr>
              <a:t>- To establish foundation of character</a:t>
            </a:r>
          </a:p>
          <a:p>
            <a:pPr lvl="1">
              <a:buFont typeface="Wingdings" panose="05000000000000000000" pitchFamily="2" charset="2"/>
              <a:buChar char="§"/>
            </a:pPr>
            <a:r>
              <a:rPr lang="en-US" dirty="0">
                <a:solidFill>
                  <a:srgbClr val="FFFFFF"/>
                </a:solidFill>
              </a:rPr>
              <a:t>- To promote the welfare and enhance the happiness of its Members</a:t>
            </a:r>
          </a:p>
          <a:p>
            <a:pPr lvl="1">
              <a:buFont typeface="Wingdings" panose="05000000000000000000" pitchFamily="2" charset="2"/>
              <a:buChar char="§"/>
            </a:pPr>
            <a:r>
              <a:rPr lang="en-US" dirty="0">
                <a:solidFill>
                  <a:srgbClr val="FFFFFF"/>
                </a:solidFill>
              </a:rPr>
              <a:t>- And to respect the conviction of others in the matters of worship and religion is true Americanism</a:t>
            </a:r>
          </a:p>
          <a:p>
            <a:pPr marL="305307" indent="-228600">
              <a:buFont typeface="Arial" panose="020B0604020202020204" pitchFamily="34" charset="0"/>
              <a:buChar char="•"/>
            </a:pPr>
            <a:endParaRPr lang="en-US" dirty="0">
              <a:solidFill>
                <a:srgbClr val="FFFFFF"/>
              </a:solidFill>
            </a:endParaRPr>
          </a:p>
        </p:txBody>
      </p:sp>
      <p:pic>
        <p:nvPicPr>
          <p:cNvPr id="21" name="Picture Placeholder 12" descr="A deer with antlers and a flag">
            <a:extLst>
              <a:ext uri="{FF2B5EF4-FFF2-40B4-BE49-F238E27FC236}">
                <a16:creationId xmlns:a16="http://schemas.microsoft.com/office/drawing/2014/main" id="{B670B9BE-07D3-7334-00B0-83613497A324}"/>
              </a:ext>
            </a:extLst>
          </p:cNvPr>
          <p:cNvPicPr>
            <a:picLocks noChangeAspect="1"/>
          </p:cNvPicPr>
          <p:nvPr/>
        </p:nvPicPr>
        <p:blipFill rotWithShape="1">
          <a:blip r:embed="rId3"/>
          <a:srcRect t="8143" r="-1" b="2350"/>
          <a:stretch/>
        </p:blipFill>
        <p:spPr>
          <a:xfrm>
            <a:off x="8382000" y="457200"/>
            <a:ext cx="3430457" cy="3499101"/>
          </a:xfrm>
          <a:prstGeom prst="rect">
            <a:avLst/>
          </a:prstGeom>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26770985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861060" y="3017520"/>
            <a:ext cx="4754880" cy="822960"/>
          </a:xfrm>
        </p:spPr>
        <p:txBody>
          <a:bodyPr anchor="ctr">
            <a:noAutofit/>
          </a:bodyPr>
          <a:lstStyle/>
          <a:p>
            <a:pPr algn="ctr"/>
            <a:r>
              <a:rPr lang="en-US" dirty="0">
                <a:solidFill>
                  <a:schemeClr val="accent1"/>
                </a:solidFill>
              </a:rPr>
              <a:t>Boy Scouts</a:t>
            </a:r>
          </a:p>
        </p:txBody>
      </p:sp>
      <p:sp>
        <p:nvSpPr>
          <p:cNvPr id="10" name="Content Placeholder 9">
            <a:extLst>
              <a:ext uri="{FF2B5EF4-FFF2-40B4-BE49-F238E27FC236}">
                <a16:creationId xmlns:a16="http://schemas.microsoft.com/office/drawing/2014/main" id="{59C4B33E-F73D-2B1B-C52B-DDDD702FC19B}"/>
              </a:ext>
            </a:extLst>
          </p:cNvPr>
          <p:cNvSpPr>
            <a:spLocks noGrp="1"/>
          </p:cNvSpPr>
          <p:nvPr>
            <p:ph sz="half" idx="2"/>
          </p:nvPr>
        </p:nvSpPr>
        <p:spPr>
          <a:xfrm>
            <a:off x="704457" y="4114800"/>
            <a:ext cx="5107208" cy="2878968"/>
          </a:xfrm>
        </p:spPr>
        <p:txBody>
          <a:bodyPr>
            <a:normAutofit/>
          </a:bodyPr>
          <a:lstStyle/>
          <a:p>
            <a:r>
              <a:rPr lang="en-US" dirty="0"/>
              <a:t>Eagle Scout recognition is a year-round program</a:t>
            </a:r>
          </a:p>
          <a:p>
            <a:r>
              <a:rPr lang="en-US" dirty="0"/>
              <a:t>Present American Flag, G.E.R. Letter and Certificate from Grand Lodge </a:t>
            </a:r>
          </a:p>
          <a:p>
            <a:endParaRPr lang="en-US" dirty="0"/>
          </a:p>
        </p:txBody>
      </p:sp>
      <p:sp>
        <p:nvSpPr>
          <p:cNvPr id="11" name="Text Placeholder 10">
            <a:extLst>
              <a:ext uri="{FF2B5EF4-FFF2-40B4-BE49-F238E27FC236}">
                <a16:creationId xmlns:a16="http://schemas.microsoft.com/office/drawing/2014/main" id="{0E55852A-E501-B869-B185-DD8B35971358}"/>
              </a:ext>
            </a:extLst>
          </p:cNvPr>
          <p:cNvSpPr>
            <a:spLocks noGrp="1"/>
          </p:cNvSpPr>
          <p:nvPr>
            <p:ph type="body" sz="quarter" idx="3"/>
          </p:nvPr>
        </p:nvSpPr>
        <p:spPr>
          <a:xfrm>
            <a:off x="6559896" y="2988915"/>
            <a:ext cx="4754880" cy="822960"/>
          </a:xfrm>
        </p:spPr>
        <p:txBody>
          <a:bodyPr anchor="ctr"/>
          <a:lstStyle/>
          <a:p>
            <a:pPr algn="ctr"/>
            <a:r>
              <a:rPr lang="en-US" dirty="0">
                <a:solidFill>
                  <a:schemeClr val="accent1"/>
                </a:solidFill>
              </a:rPr>
              <a:t>Girl Scouts</a:t>
            </a:r>
          </a:p>
        </p:txBody>
      </p:sp>
      <p:sp>
        <p:nvSpPr>
          <p:cNvPr id="12" name="Content Placeholder 11">
            <a:extLst>
              <a:ext uri="{FF2B5EF4-FFF2-40B4-BE49-F238E27FC236}">
                <a16:creationId xmlns:a16="http://schemas.microsoft.com/office/drawing/2014/main" id="{17C12F4C-4A44-E727-7ED5-7F4DEC3C109A}"/>
              </a:ext>
            </a:extLst>
          </p:cNvPr>
          <p:cNvSpPr>
            <a:spLocks noGrp="1"/>
          </p:cNvSpPr>
          <p:nvPr>
            <p:ph sz="quarter" idx="4"/>
          </p:nvPr>
        </p:nvSpPr>
        <p:spPr>
          <a:xfrm>
            <a:off x="6593444" y="4114800"/>
            <a:ext cx="4754880" cy="2213812"/>
          </a:xfrm>
        </p:spPr>
        <p:txBody>
          <a:bodyPr>
            <a:normAutofit/>
          </a:bodyPr>
          <a:lstStyle/>
          <a:p>
            <a:r>
              <a:rPr lang="en-US" dirty="0"/>
              <a:t>Girl Scout Award certificates for Silver and Gold</a:t>
            </a:r>
          </a:p>
          <a:p>
            <a:r>
              <a:rPr lang="en-US" dirty="0"/>
              <a:t>Make the presentation in the Spring during Youth Week Recognition Program</a:t>
            </a:r>
          </a:p>
          <a:p>
            <a:endParaRPr lang="en-US" dirty="0"/>
          </a:p>
        </p:txBody>
      </p:sp>
      <p:pic>
        <p:nvPicPr>
          <p:cNvPr id="4098" name="Picture 2" descr="Scouting PATCH BSA Badge BPOE | eBay">
            <a:extLst>
              <a:ext uri="{FF2B5EF4-FFF2-40B4-BE49-F238E27FC236}">
                <a16:creationId xmlns:a16="http://schemas.microsoft.com/office/drawing/2014/main" id="{6E7AD449-895B-90A3-6888-95BA80054C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9" t="4032" r="2609" b="5264"/>
          <a:stretch/>
        </p:blipFill>
        <p:spPr bwMode="auto">
          <a:xfrm>
            <a:off x="1852882" y="412666"/>
            <a:ext cx="2771236" cy="25485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irl Scout troops 317, 164, 105, 35 and 180, left to right, Gilly Mandel, Gold Star recipient, Emma Spears, Neva Mellow, Eva Lindbloom, Emily Houle, Vivi Mellow, Alivia Lindbloom and Renee Bellow.">
            <a:extLst>
              <a:ext uri="{FF2B5EF4-FFF2-40B4-BE49-F238E27FC236}">
                <a16:creationId xmlns:a16="http://schemas.microsoft.com/office/drawing/2014/main" id="{8532B61A-4B88-D4FC-CFAF-2ED270615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3740" y="436998"/>
            <a:ext cx="3405378" cy="2548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6192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533402" y="152400"/>
            <a:ext cx="11125199" cy="1144556"/>
          </a:xfrm>
        </p:spPr>
        <p:txBody>
          <a:bodyPr>
            <a:noAutofit/>
          </a:bodyPr>
          <a:lstStyle/>
          <a:p>
            <a:r>
              <a:rPr lang="en-US" sz="4800" b="1" dirty="0">
                <a:solidFill>
                  <a:schemeClr val="accent1"/>
                </a:solidFill>
              </a:rPr>
              <a:t>Marvin M. Lewis Award</a:t>
            </a:r>
          </a:p>
        </p:txBody>
      </p:sp>
      <p:sp>
        <p:nvSpPr>
          <p:cNvPr id="9" name="Text Placeholder 8"/>
          <p:cNvSpPr>
            <a:spLocks noGrp="1"/>
          </p:cNvSpPr>
          <p:nvPr>
            <p:ph type="body" idx="1"/>
          </p:nvPr>
        </p:nvSpPr>
        <p:spPr>
          <a:xfrm>
            <a:off x="276884" y="2133600"/>
            <a:ext cx="6428716" cy="4038600"/>
          </a:xfrm>
        </p:spPr>
        <p:txBody>
          <a:bodyPr>
            <a:normAutofit lnSpcReduction="10000"/>
          </a:bodyPr>
          <a:lstStyle/>
          <a:p>
            <a:endParaRPr lang="en-US" sz="2800" dirty="0"/>
          </a:p>
          <a:p>
            <a:endParaRPr lang="en-US" sz="2800" dirty="0"/>
          </a:p>
          <a:p>
            <a:r>
              <a:rPr lang="en-US" sz="2800" b="0" dirty="0">
                <a:solidFill>
                  <a:schemeClr val="tx1"/>
                </a:solidFill>
              </a:rPr>
              <a:t>Recognizes Elks in good standing who have contributed significantly to the youth of their communities by volunteering in the programs of the Boy Scouts of America. </a:t>
            </a:r>
          </a:p>
          <a:p>
            <a:endParaRPr lang="en-US" sz="2800" dirty="0">
              <a:solidFill>
                <a:schemeClr val="tx1"/>
              </a:solidFill>
              <a:latin typeface="Arial Rounded MT Bold" panose="020F0704030504030204" pitchFamily="34" charset="0"/>
            </a:endParaRPr>
          </a:p>
          <a:p>
            <a:endParaRPr lang="en-US" sz="2800" dirty="0">
              <a:solidFill>
                <a:schemeClr val="tx1"/>
              </a:solidFill>
              <a:latin typeface="Arial Rounded MT Bold" panose="020F0704030504030204" pitchFamily="34" charset="0"/>
            </a:endParaRPr>
          </a:p>
          <a:p>
            <a:r>
              <a:rPr lang="en-US" sz="2800" dirty="0">
                <a:solidFill>
                  <a:schemeClr val="tx1"/>
                </a:solidFill>
              </a:rPr>
              <a:t>Contact Person:</a:t>
            </a:r>
          </a:p>
          <a:p>
            <a:r>
              <a:rPr lang="en-US" sz="2800" b="0" dirty="0">
                <a:solidFill>
                  <a:schemeClr val="tx1"/>
                </a:solidFill>
              </a:rPr>
              <a:t>Grand Lodge Activities Committee Member</a:t>
            </a:r>
          </a:p>
          <a:p>
            <a:r>
              <a:rPr lang="en-US" sz="2800" b="0" dirty="0">
                <a:solidFill>
                  <a:schemeClr val="tx1"/>
                </a:solidFill>
              </a:rPr>
              <a:t>David C. Foster – Pratt, KS  Lodge # 1451</a:t>
            </a:r>
          </a:p>
          <a:p>
            <a:endParaRPr lang="en-US" b="1" dirty="0">
              <a:solidFill>
                <a:srgbClr val="652825"/>
              </a:solidFill>
            </a:endParaRPr>
          </a:p>
          <a:p>
            <a:endParaRPr lang="en-US" dirty="0"/>
          </a:p>
        </p:txBody>
      </p:sp>
      <p:pic>
        <p:nvPicPr>
          <p:cNvPr id="6" name="Picture 5">
            <a:extLst>
              <a:ext uri="{FF2B5EF4-FFF2-40B4-BE49-F238E27FC236}">
                <a16:creationId xmlns:a16="http://schemas.microsoft.com/office/drawing/2014/main" id="{EA90BDAF-157B-4539-901B-3B49FC9A2446}"/>
              </a:ext>
            </a:extLst>
          </p:cNvPr>
          <p:cNvPicPr>
            <a:picLocks noChangeAspect="1"/>
          </p:cNvPicPr>
          <p:nvPr/>
        </p:nvPicPr>
        <p:blipFill>
          <a:blip r:embed="rId3"/>
          <a:srcRect/>
          <a:stretch/>
        </p:blipFill>
        <p:spPr>
          <a:xfrm>
            <a:off x="7757716" y="2705503"/>
            <a:ext cx="2410617" cy="3466697"/>
          </a:xfrm>
          <a:prstGeom prst="rect">
            <a:avLst/>
          </a:prstGeom>
        </p:spPr>
      </p:pic>
      <p:pic>
        <p:nvPicPr>
          <p:cNvPr id="3" name="Picture 2">
            <a:extLst>
              <a:ext uri="{FF2B5EF4-FFF2-40B4-BE49-F238E27FC236}">
                <a16:creationId xmlns:a16="http://schemas.microsoft.com/office/drawing/2014/main" id="{1B7B5982-5C0C-48AA-9A49-1533DA84BEB4}"/>
              </a:ext>
            </a:extLst>
          </p:cNvPr>
          <p:cNvPicPr>
            <a:picLocks noChangeAspect="1"/>
          </p:cNvPicPr>
          <p:nvPr/>
        </p:nvPicPr>
        <p:blipFill>
          <a:blip r:embed="rId4"/>
          <a:stretch>
            <a:fillRect/>
          </a:stretch>
        </p:blipFill>
        <p:spPr>
          <a:xfrm>
            <a:off x="7391400" y="1501167"/>
            <a:ext cx="3143250" cy="1000125"/>
          </a:xfrm>
          <a:prstGeom prst="rect">
            <a:avLst/>
          </a:prstGeom>
        </p:spPr>
      </p:pic>
    </p:spTree>
    <p:extLst>
      <p:ext uri="{BB962C8B-B14F-4D97-AF65-F5344CB8AC3E}">
        <p14:creationId xmlns:p14="http://schemas.microsoft.com/office/powerpoint/2010/main" val="219313198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82F46358-0DB7-443D-99CD-E17948D195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Placeholder 5" descr="Students running into school">
            <a:extLst>
              <a:ext uri="{FF2B5EF4-FFF2-40B4-BE49-F238E27FC236}">
                <a16:creationId xmlns:a16="http://schemas.microsoft.com/office/drawing/2014/main" id="{0051C0EA-B243-35E2-49A8-EC2E17B666BA}"/>
              </a:ext>
            </a:extLst>
          </p:cNvPr>
          <p:cNvPicPr>
            <a:picLocks noGrp="1" noChangeAspect="1"/>
          </p:cNvPicPr>
          <p:nvPr>
            <p:ph type="pic" idx="1"/>
          </p:nvPr>
        </p:nvPicPr>
        <p:blipFill>
          <a:blip r:embed="rId2"/>
          <a:srcRect r="9091" b="23391"/>
          <a:stretch/>
        </p:blipFill>
        <p:spPr>
          <a:xfrm>
            <a:off x="20" y="10"/>
            <a:ext cx="12191980" cy="6857990"/>
          </a:xfrm>
          <a:prstGeom prst="rect">
            <a:avLst/>
          </a:prstGeom>
        </p:spPr>
      </p:pic>
      <p:sp>
        <p:nvSpPr>
          <p:cNvPr id="66" name="Rectangle 65">
            <a:extLst>
              <a:ext uri="{FF2B5EF4-FFF2-40B4-BE49-F238E27FC236}">
                <a16:creationId xmlns:a16="http://schemas.microsoft.com/office/drawing/2014/main" id="{CE737CFD-51AC-4371-B66F-F3BE6F8D8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77382-4B55-7988-B8CB-F7940A2DAE60}"/>
              </a:ext>
            </a:extLst>
          </p:cNvPr>
          <p:cNvSpPr>
            <a:spLocks noGrp="1"/>
          </p:cNvSpPr>
          <p:nvPr>
            <p:ph type="title"/>
          </p:nvPr>
        </p:nvSpPr>
        <p:spPr>
          <a:xfrm>
            <a:off x="1024128" y="585216"/>
            <a:ext cx="6007027" cy="1499616"/>
          </a:xfrm>
        </p:spPr>
        <p:txBody>
          <a:bodyPr vert="horz" lIns="91440" tIns="45720" rIns="91440" bIns="45720" rtlCol="0" anchor="ctr">
            <a:normAutofit/>
          </a:bodyPr>
          <a:lstStyle/>
          <a:p>
            <a:pPr algn="l"/>
            <a:r>
              <a:rPr lang="en-US" spc="100" dirty="0">
                <a:solidFill>
                  <a:schemeClr val="accent1"/>
                </a:solidFill>
              </a:rPr>
              <a:t>Student or Teenager of the Month/Year</a:t>
            </a:r>
          </a:p>
        </p:txBody>
      </p:sp>
      <p:cxnSp>
        <p:nvCxnSpPr>
          <p:cNvPr id="67" name="Straight Connector 66">
            <a:extLst>
              <a:ext uri="{FF2B5EF4-FFF2-40B4-BE49-F238E27FC236}">
                <a16:creationId xmlns:a16="http://schemas.microsoft.com/office/drawing/2014/main" id="{1C34DCAD-82E1-4610-9AFB-E4258FFF12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DFD87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5FCE51C-61AB-A3E6-6024-D7298A4F55E8}"/>
              </a:ext>
            </a:extLst>
          </p:cNvPr>
          <p:cNvSpPr>
            <a:spLocks noGrp="1"/>
          </p:cNvSpPr>
          <p:nvPr>
            <p:ph type="body" sz="half" idx="2"/>
          </p:nvPr>
        </p:nvSpPr>
        <p:spPr>
          <a:xfrm>
            <a:off x="1024128" y="2286000"/>
            <a:ext cx="6007027" cy="4023360"/>
          </a:xfrm>
        </p:spPr>
        <p:txBody>
          <a:bodyPr vert="horz" lIns="45720" tIns="45720" rIns="45720" bIns="45720" rtlCol="0">
            <a:normAutofit/>
          </a:bodyPr>
          <a:lstStyle/>
          <a:p>
            <a:pPr marL="285750" indent="-285750">
              <a:lnSpc>
                <a:spcPct val="90000"/>
              </a:lnSpc>
              <a:buFont typeface="Arial" panose="020B0604020202020204" pitchFamily="34" charset="0"/>
              <a:buChar char="•"/>
            </a:pPr>
            <a:r>
              <a:rPr lang="en-US" dirty="0">
                <a:solidFill>
                  <a:srgbClr val="FFFFFF"/>
                </a:solidFill>
              </a:rPr>
              <a:t>Publicize the program by talking to your local schools</a:t>
            </a:r>
          </a:p>
          <a:p>
            <a:pPr marL="742950" lvl="1" indent="-285750">
              <a:buFont typeface="Arial" panose="020B0604020202020204" pitchFamily="34" charset="0"/>
              <a:buChar char="•"/>
            </a:pPr>
            <a:r>
              <a:rPr lang="en-US" dirty="0">
                <a:solidFill>
                  <a:srgbClr val="FFFFFF"/>
                </a:solidFill>
              </a:rPr>
              <a:t>Traditional mail</a:t>
            </a:r>
          </a:p>
          <a:p>
            <a:pPr marL="742950" lvl="1" indent="-285750">
              <a:buFont typeface="Arial" panose="020B0604020202020204" pitchFamily="34" charset="0"/>
              <a:buChar char="•"/>
            </a:pPr>
            <a:r>
              <a:rPr lang="en-US" dirty="0">
                <a:solidFill>
                  <a:srgbClr val="FFFFFF"/>
                </a:solidFill>
              </a:rPr>
              <a:t>Email</a:t>
            </a:r>
          </a:p>
          <a:p>
            <a:pPr marL="742950" lvl="1" indent="-285750">
              <a:buFont typeface="Arial" panose="020B0604020202020204" pitchFamily="34" charset="0"/>
              <a:buChar char="•"/>
            </a:pPr>
            <a:r>
              <a:rPr lang="en-US" dirty="0">
                <a:solidFill>
                  <a:srgbClr val="FFFFFF"/>
                </a:solidFill>
              </a:rPr>
              <a:t>Phone</a:t>
            </a:r>
          </a:p>
          <a:p>
            <a:pPr marL="742950" lvl="1" indent="-285750">
              <a:buFont typeface="Arial" panose="020B0604020202020204" pitchFamily="34" charset="0"/>
              <a:buChar char="•"/>
            </a:pPr>
            <a:r>
              <a:rPr lang="en-US" dirty="0">
                <a:solidFill>
                  <a:srgbClr val="FFFFFF"/>
                </a:solidFill>
              </a:rPr>
              <a:t>Face to Face</a:t>
            </a:r>
          </a:p>
          <a:p>
            <a:pPr marL="285750" indent="-285750">
              <a:lnSpc>
                <a:spcPct val="90000"/>
              </a:lnSpc>
              <a:buFont typeface="Arial" panose="020B0604020202020204" pitchFamily="34" charset="0"/>
              <a:buChar char="•"/>
            </a:pPr>
            <a:r>
              <a:rPr lang="en-US" dirty="0">
                <a:solidFill>
                  <a:srgbClr val="FFFFFF"/>
                </a:solidFill>
              </a:rPr>
              <a:t>Set standards with the school for nominating students</a:t>
            </a:r>
          </a:p>
          <a:p>
            <a:pPr marL="285750" indent="-285750">
              <a:lnSpc>
                <a:spcPct val="90000"/>
              </a:lnSpc>
              <a:buFont typeface="Arial" panose="020B0604020202020204" pitchFamily="34" charset="0"/>
              <a:buChar char="•"/>
            </a:pPr>
            <a:r>
              <a:rPr lang="en-US" dirty="0">
                <a:solidFill>
                  <a:srgbClr val="FFFFFF"/>
                </a:solidFill>
              </a:rPr>
              <a:t>We are recognizing the student/teen for their achievements in school and community life.</a:t>
            </a:r>
          </a:p>
          <a:p>
            <a:pPr marL="742950" lvl="1" indent="-285750">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408585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2139F-3848-0FB9-6434-57B5368E0634}"/>
              </a:ext>
            </a:extLst>
          </p:cNvPr>
          <p:cNvSpPr>
            <a:spLocks noGrp="1"/>
          </p:cNvSpPr>
          <p:nvPr>
            <p:ph type="title"/>
          </p:nvPr>
        </p:nvSpPr>
        <p:spPr>
          <a:xfrm>
            <a:off x="917228" y="381000"/>
            <a:ext cx="6245572" cy="1905000"/>
          </a:xfrm>
        </p:spPr>
        <p:txBody>
          <a:bodyPr anchor="ctr"/>
          <a:lstStyle/>
          <a:p>
            <a:pPr>
              <a:lnSpc>
                <a:spcPct val="150000"/>
              </a:lnSpc>
            </a:pPr>
            <a:r>
              <a:rPr lang="en-US" sz="3200" dirty="0">
                <a:solidFill>
                  <a:schemeClr val="accent1"/>
                </a:solidFill>
              </a:rPr>
              <a:t>Junior reserve officers’ training corps. (J.R.O.T.C) RECOGNITION program</a:t>
            </a:r>
          </a:p>
        </p:txBody>
      </p:sp>
      <p:pic>
        <p:nvPicPr>
          <p:cNvPr id="6" name="Content Placeholder 5" descr="A close-up of a medal&#10;&#10;Description automatically generated">
            <a:extLst>
              <a:ext uri="{FF2B5EF4-FFF2-40B4-BE49-F238E27FC236}">
                <a16:creationId xmlns:a16="http://schemas.microsoft.com/office/drawing/2014/main" id="{8171C6AD-BE7B-7724-5DE0-D108D79320D6}"/>
              </a:ext>
            </a:extLst>
          </p:cNvPr>
          <p:cNvPicPr>
            <a:picLocks noGrp="1" noChangeAspect="1"/>
          </p:cNvPicPr>
          <p:nvPr>
            <p:ph idx="1"/>
          </p:nvPr>
        </p:nvPicPr>
        <p:blipFill>
          <a:blip r:embed="rId3"/>
          <a:stretch>
            <a:fillRect/>
          </a:stretch>
        </p:blipFill>
        <p:spPr>
          <a:xfrm>
            <a:off x="7487444" y="1233487"/>
            <a:ext cx="2133600" cy="4362450"/>
          </a:xfrm>
        </p:spPr>
      </p:pic>
      <p:sp>
        <p:nvSpPr>
          <p:cNvPr id="4" name="Text Placeholder 3">
            <a:extLst>
              <a:ext uri="{FF2B5EF4-FFF2-40B4-BE49-F238E27FC236}">
                <a16:creationId xmlns:a16="http://schemas.microsoft.com/office/drawing/2014/main" id="{956EBD43-C5F6-AC96-8BF8-C22E08E5C103}"/>
              </a:ext>
            </a:extLst>
          </p:cNvPr>
          <p:cNvSpPr>
            <a:spLocks noGrp="1"/>
          </p:cNvSpPr>
          <p:nvPr>
            <p:ph type="body" sz="half" idx="2"/>
          </p:nvPr>
        </p:nvSpPr>
        <p:spPr>
          <a:xfrm>
            <a:off x="457200" y="3276601"/>
            <a:ext cx="6324600" cy="2819399"/>
          </a:xfrm>
        </p:spPr>
        <p:txBody>
          <a:bodyPr anchor="ctr">
            <a:normAutofit/>
          </a:bodyPr>
          <a:lstStyle/>
          <a:p>
            <a:pPr marL="285750" indent="-228600" algn="l">
              <a:buFont typeface="Arial" panose="020B0604020202020204" pitchFamily="34" charset="0"/>
              <a:buChar char="•"/>
            </a:pPr>
            <a:r>
              <a:rPr lang="en-US" sz="1600" dirty="0"/>
              <a:t>Program started in 2018</a:t>
            </a:r>
          </a:p>
          <a:p>
            <a:pPr marL="285750" indent="-228600" algn="l">
              <a:buFont typeface="Arial" panose="020B0604020202020204" pitchFamily="34" charset="0"/>
              <a:buChar char="•"/>
            </a:pPr>
            <a:r>
              <a:rPr lang="en-US" sz="1600" dirty="0"/>
              <a:t>It is a Yearly Recognition;  </a:t>
            </a:r>
            <a:r>
              <a:rPr lang="en-US" dirty="0"/>
              <a:t>M</a:t>
            </a:r>
            <a:r>
              <a:rPr lang="en-US" sz="1600" dirty="0"/>
              <a:t>onthly Cadet recognitions can be optional in highly active areas</a:t>
            </a:r>
          </a:p>
          <a:p>
            <a:pPr marL="285750" indent="-228600" algn="l">
              <a:buFont typeface="Arial" panose="020B0604020202020204" pitchFamily="34" charset="0"/>
              <a:buChar char="•"/>
            </a:pPr>
            <a:r>
              <a:rPr lang="en-US" sz="1600" dirty="0"/>
              <a:t>Contact the Senior Instructor of the Program per location</a:t>
            </a:r>
          </a:p>
          <a:p>
            <a:pPr marL="285750" indent="-228600" algn="l">
              <a:buFont typeface="Arial" panose="020B0604020202020204" pitchFamily="34" charset="0"/>
              <a:buChar char="•"/>
            </a:pPr>
            <a:r>
              <a:rPr lang="en-US" sz="1600" dirty="0"/>
              <a:t>Form a relationship with the instructors &amp; Cadets</a:t>
            </a:r>
          </a:p>
          <a:p>
            <a:pPr marL="285750" indent="-285750" algn="l">
              <a:buFont typeface="Arial" panose="020B0604020202020204" pitchFamily="34" charset="0"/>
              <a:buChar char="•"/>
            </a:pPr>
            <a:r>
              <a:rPr lang="en-US" dirty="0"/>
              <a:t>The Cadet chosen for the Cadet of the Year will receive this Medal and Ribbon.  Metal presentation completed during the Elks National Youth Week.</a:t>
            </a:r>
          </a:p>
        </p:txBody>
      </p:sp>
    </p:spTree>
    <p:extLst>
      <p:ext uri="{BB962C8B-B14F-4D97-AF65-F5344CB8AC3E}">
        <p14:creationId xmlns:p14="http://schemas.microsoft.com/office/powerpoint/2010/main" val="346535579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34E7-E21A-7306-ADC3-608F7B336697}"/>
              </a:ext>
            </a:extLst>
          </p:cNvPr>
          <p:cNvSpPr>
            <a:spLocks noGrp="1"/>
          </p:cNvSpPr>
          <p:nvPr>
            <p:ph type="title"/>
          </p:nvPr>
        </p:nvSpPr>
        <p:spPr/>
        <p:txBody>
          <a:bodyPr/>
          <a:lstStyle/>
          <a:p>
            <a:r>
              <a:rPr lang="en-US" dirty="0" err="1">
                <a:solidFill>
                  <a:schemeClr val="accent1"/>
                </a:solidFill>
              </a:rPr>
              <a:t>j.r.o.t.c</a:t>
            </a:r>
            <a:r>
              <a:rPr lang="en-US" dirty="0">
                <a:solidFill>
                  <a:schemeClr val="accent1"/>
                </a:solidFill>
              </a:rPr>
              <a:t> Recognition program</a:t>
            </a:r>
          </a:p>
        </p:txBody>
      </p:sp>
      <p:sp>
        <p:nvSpPr>
          <p:cNvPr id="13" name="Text Placeholder 12">
            <a:extLst>
              <a:ext uri="{FF2B5EF4-FFF2-40B4-BE49-F238E27FC236}">
                <a16:creationId xmlns:a16="http://schemas.microsoft.com/office/drawing/2014/main" id="{F6ADD842-7C40-1965-F240-E609583E37BC}"/>
              </a:ext>
            </a:extLst>
          </p:cNvPr>
          <p:cNvSpPr>
            <a:spLocks noGrp="1"/>
          </p:cNvSpPr>
          <p:nvPr>
            <p:ph type="body" idx="1"/>
          </p:nvPr>
        </p:nvSpPr>
        <p:spPr>
          <a:xfrm>
            <a:off x="1289476" y="2091889"/>
            <a:ext cx="9602396" cy="823912"/>
          </a:xfrm>
        </p:spPr>
        <p:txBody>
          <a:bodyPr anchor="ctr"/>
          <a:lstStyle/>
          <a:p>
            <a:pPr algn="ctr"/>
            <a:r>
              <a:rPr lang="en-US" dirty="0">
                <a:solidFill>
                  <a:schemeClr val="accent1"/>
                </a:solidFill>
              </a:rPr>
              <a:t>J.R.O.T.C. Programs</a:t>
            </a:r>
          </a:p>
        </p:txBody>
      </p:sp>
      <p:sp>
        <p:nvSpPr>
          <p:cNvPr id="12" name="Content Placeholder 11">
            <a:extLst>
              <a:ext uri="{FF2B5EF4-FFF2-40B4-BE49-F238E27FC236}">
                <a16:creationId xmlns:a16="http://schemas.microsoft.com/office/drawing/2014/main" id="{B3227554-44A5-6074-8FE5-5A9B8BD49E74}"/>
              </a:ext>
            </a:extLst>
          </p:cNvPr>
          <p:cNvSpPr>
            <a:spLocks noGrp="1"/>
          </p:cNvSpPr>
          <p:nvPr>
            <p:ph sz="half" idx="2"/>
          </p:nvPr>
        </p:nvSpPr>
        <p:spPr>
          <a:xfrm>
            <a:off x="1022473" y="3200400"/>
            <a:ext cx="10136401" cy="1888368"/>
          </a:xfrm>
        </p:spPr>
        <p:txBody>
          <a:bodyPr numCol="2" spcCol="914400" anchor="ctr">
            <a:normAutofit/>
          </a:bodyPr>
          <a:lstStyle/>
          <a:p>
            <a:pPr algn="ctr"/>
            <a:r>
              <a:rPr lang="en-US" dirty="0"/>
              <a:t>J.R.O.T.C. – Army</a:t>
            </a:r>
          </a:p>
          <a:p>
            <a:pPr algn="ctr"/>
            <a:r>
              <a:rPr lang="en-US" dirty="0"/>
              <a:t>N.J.R.O.T.C. – Navy</a:t>
            </a:r>
          </a:p>
          <a:p>
            <a:pPr algn="ctr"/>
            <a:r>
              <a:rPr lang="en-US" dirty="0"/>
              <a:t>M.C.J.R.O.T.C. – Marine Corp</a:t>
            </a:r>
          </a:p>
          <a:p>
            <a:pPr algn="ctr"/>
            <a:r>
              <a:rPr lang="en-US" dirty="0"/>
              <a:t>A.F.J.R.O.T.C. – Air Force</a:t>
            </a:r>
          </a:p>
          <a:p>
            <a:pPr algn="ctr"/>
            <a:r>
              <a:rPr lang="en-US" dirty="0"/>
              <a:t>S.F.J.R.O.T.C. – Space Force</a:t>
            </a:r>
          </a:p>
          <a:p>
            <a:pPr algn="ctr"/>
            <a:r>
              <a:rPr lang="en-US" dirty="0"/>
              <a:t>C.G.J.R.O.T.C. – Coast Guard</a:t>
            </a:r>
          </a:p>
        </p:txBody>
      </p:sp>
    </p:spTree>
    <p:extLst>
      <p:ext uri="{BB962C8B-B14F-4D97-AF65-F5344CB8AC3E}">
        <p14:creationId xmlns:p14="http://schemas.microsoft.com/office/powerpoint/2010/main" val="130416900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F92C-7445-573F-C3E5-2C8E4AEC3932}"/>
              </a:ext>
            </a:extLst>
          </p:cNvPr>
          <p:cNvSpPr>
            <a:spLocks noGrp="1"/>
          </p:cNvSpPr>
          <p:nvPr>
            <p:ph type="title"/>
          </p:nvPr>
        </p:nvSpPr>
        <p:spPr/>
        <p:txBody>
          <a:bodyPr/>
          <a:lstStyle/>
          <a:p>
            <a:r>
              <a:rPr lang="en-US" dirty="0" err="1">
                <a:solidFill>
                  <a:schemeClr val="accent1"/>
                </a:solidFill>
              </a:rPr>
              <a:t>j.r.o.t.c.</a:t>
            </a:r>
            <a:r>
              <a:rPr lang="en-US" dirty="0">
                <a:solidFill>
                  <a:schemeClr val="accent1"/>
                </a:solidFill>
              </a:rPr>
              <a:t> Recognition program</a:t>
            </a:r>
          </a:p>
        </p:txBody>
      </p:sp>
      <p:sp>
        <p:nvSpPr>
          <p:cNvPr id="3" name="Content Placeholder 2">
            <a:extLst>
              <a:ext uri="{FF2B5EF4-FFF2-40B4-BE49-F238E27FC236}">
                <a16:creationId xmlns:a16="http://schemas.microsoft.com/office/drawing/2014/main" id="{444510C4-ED9D-9094-6DFC-918B414F7457}"/>
              </a:ext>
            </a:extLst>
          </p:cNvPr>
          <p:cNvSpPr>
            <a:spLocks noGrp="1"/>
          </p:cNvSpPr>
          <p:nvPr>
            <p:ph sz="half" idx="1"/>
          </p:nvPr>
        </p:nvSpPr>
        <p:spPr>
          <a:xfrm>
            <a:off x="913795" y="2088319"/>
            <a:ext cx="5106004" cy="1645481"/>
          </a:xfrm>
        </p:spPr>
        <p:txBody>
          <a:bodyPr numCol="1" anchor="t">
            <a:normAutofit/>
          </a:bodyPr>
          <a:lstStyle/>
          <a:p>
            <a:pPr marL="0" indent="0" algn="ctr">
              <a:buNone/>
            </a:pPr>
            <a:r>
              <a:rPr lang="en-US" dirty="0"/>
              <a:t>Army J.R.O.T.C. Programs in Kansas</a:t>
            </a:r>
          </a:p>
          <a:p>
            <a:pPr marL="0" indent="0" algn="ctr">
              <a:buNone/>
            </a:pPr>
            <a:r>
              <a:rPr lang="en-US" dirty="0"/>
              <a:t>(as of 4/2024)</a:t>
            </a:r>
          </a:p>
        </p:txBody>
      </p:sp>
      <p:pic>
        <p:nvPicPr>
          <p:cNvPr id="9" name="Content Placeholder 8" descr="A logo of a us army&#10;&#10;Description automatically generated">
            <a:extLst>
              <a:ext uri="{FF2B5EF4-FFF2-40B4-BE49-F238E27FC236}">
                <a16:creationId xmlns:a16="http://schemas.microsoft.com/office/drawing/2014/main" id="{5386ACB8-EF49-0C39-A877-33FFBDAC2C9E}"/>
              </a:ext>
            </a:extLst>
          </p:cNvPr>
          <p:cNvPicPr>
            <a:picLocks noGrp="1" noChangeAspect="1"/>
          </p:cNvPicPr>
          <p:nvPr>
            <p:ph sz="half" idx="2"/>
          </p:nvPr>
        </p:nvPicPr>
        <p:blipFill>
          <a:blip r:embed="rId3"/>
          <a:stretch>
            <a:fillRect/>
          </a:stretch>
        </p:blipFill>
        <p:spPr>
          <a:xfrm>
            <a:off x="8250276" y="2156843"/>
            <a:ext cx="3017043" cy="4022725"/>
          </a:xfrm>
        </p:spPr>
      </p:pic>
      <p:sp>
        <p:nvSpPr>
          <p:cNvPr id="7" name="TextBox 6">
            <a:extLst>
              <a:ext uri="{FF2B5EF4-FFF2-40B4-BE49-F238E27FC236}">
                <a16:creationId xmlns:a16="http://schemas.microsoft.com/office/drawing/2014/main" id="{14BDA4D1-5566-23E1-974E-46AF7C0D9BF1}"/>
              </a:ext>
            </a:extLst>
          </p:cNvPr>
          <p:cNvSpPr txBox="1"/>
          <p:nvPr/>
        </p:nvSpPr>
        <p:spPr>
          <a:xfrm flipH="1">
            <a:off x="1180796" y="3581400"/>
            <a:ext cx="4572001" cy="2565511"/>
          </a:xfrm>
          <a:prstGeom prst="rect">
            <a:avLst/>
          </a:prstGeom>
          <a:noFill/>
        </p:spPr>
        <p:txBody>
          <a:bodyPr wrap="square" numCol="2" rtlCol="0">
            <a:spAutoFit/>
          </a:bodyPr>
          <a:lstStyle/>
          <a:p>
            <a:pPr>
              <a:lnSpc>
                <a:spcPct val="150000"/>
              </a:lnSpc>
            </a:pPr>
            <a:r>
              <a:rPr lang="en-US" dirty="0"/>
              <a:t>Garden City H.S</a:t>
            </a:r>
          </a:p>
          <a:p>
            <a:pPr>
              <a:lnSpc>
                <a:spcPct val="150000"/>
              </a:lnSpc>
            </a:pPr>
            <a:r>
              <a:rPr lang="en-US" dirty="0"/>
              <a:t>Leavenworth H.S.</a:t>
            </a:r>
          </a:p>
          <a:p>
            <a:pPr>
              <a:lnSpc>
                <a:spcPct val="150000"/>
              </a:lnSpc>
            </a:pPr>
            <a:r>
              <a:rPr lang="en-US" dirty="0"/>
              <a:t>Topeka West H.S.</a:t>
            </a:r>
          </a:p>
          <a:p>
            <a:pPr>
              <a:lnSpc>
                <a:spcPct val="150000"/>
              </a:lnSpc>
            </a:pPr>
            <a:r>
              <a:rPr lang="en-US" dirty="0"/>
              <a:t>Junction City H.S.</a:t>
            </a:r>
          </a:p>
          <a:p>
            <a:pPr>
              <a:lnSpc>
                <a:spcPct val="150000"/>
              </a:lnSpc>
            </a:pPr>
            <a:r>
              <a:rPr lang="en-US" dirty="0"/>
              <a:t>Liberal H.S.</a:t>
            </a:r>
          </a:p>
          <a:p>
            <a:pPr>
              <a:lnSpc>
                <a:spcPct val="150000"/>
              </a:lnSpc>
            </a:pPr>
            <a:endParaRPr lang="en-US" dirty="0"/>
          </a:p>
          <a:p>
            <a:pPr>
              <a:lnSpc>
                <a:spcPct val="150000"/>
              </a:lnSpc>
            </a:pPr>
            <a:r>
              <a:rPr lang="en-US" dirty="0"/>
              <a:t>Wichita Northwest H.S.</a:t>
            </a:r>
          </a:p>
          <a:p>
            <a:pPr>
              <a:lnSpc>
                <a:spcPct val="150000"/>
              </a:lnSpc>
            </a:pPr>
            <a:r>
              <a:rPr lang="en-US" dirty="0"/>
              <a:t>Wichita South H.S.</a:t>
            </a:r>
          </a:p>
          <a:p>
            <a:pPr>
              <a:lnSpc>
                <a:spcPct val="150000"/>
              </a:lnSpc>
            </a:pPr>
            <a:r>
              <a:rPr lang="en-US" dirty="0"/>
              <a:t>Wichita West H.S.</a:t>
            </a:r>
          </a:p>
          <a:p>
            <a:pPr>
              <a:lnSpc>
                <a:spcPct val="150000"/>
              </a:lnSpc>
            </a:pPr>
            <a:r>
              <a:rPr lang="en-US" dirty="0"/>
              <a:t>Wichita North H.S.</a:t>
            </a:r>
          </a:p>
          <a:p>
            <a:pPr>
              <a:lnSpc>
                <a:spcPct val="150000"/>
              </a:lnSpc>
            </a:pPr>
            <a:r>
              <a:rPr lang="en-US" dirty="0"/>
              <a:t>Wichita Southeast H.S.</a:t>
            </a:r>
          </a:p>
        </p:txBody>
      </p:sp>
    </p:spTree>
    <p:extLst>
      <p:ext uri="{BB962C8B-B14F-4D97-AF65-F5344CB8AC3E}">
        <p14:creationId xmlns:p14="http://schemas.microsoft.com/office/powerpoint/2010/main" val="42946291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F92C-7445-573F-C3E5-2C8E4AEC3932}"/>
              </a:ext>
            </a:extLst>
          </p:cNvPr>
          <p:cNvSpPr>
            <a:spLocks noGrp="1"/>
          </p:cNvSpPr>
          <p:nvPr>
            <p:ph type="title"/>
          </p:nvPr>
        </p:nvSpPr>
        <p:spPr/>
        <p:txBody>
          <a:bodyPr/>
          <a:lstStyle/>
          <a:p>
            <a:r>
              <a:rPr lang="en-US" dirty="0" err="1">
                <a:solidFill>
                  <a:schemeClr val="accent1"/>
                </a:solidFill>
              </a:rPr>
              <a:t>j.r.o.t.c.</a:t>
            </a:r>
            <a:r>
              <a:rPr lang="en-US" dirty="0">
                <a:solidFill>
                  <a:schemeClr val="accent1"/>
                </a:solidFill>
              </a:rPr>
              <a:t> Recognition program</a:t>
            </a:r>
          </a:p>
        </p:txBody>
      </p:sp>
      <p:sp>
        <p:nvSpPr>
          <p:cNvPr id="3" name="Content Placeholder 2">
            <a:extLst>
              <a:ext uri="{FF2B5EF4-FFF2-40B4-BE49-F238E27FC236}">
                <a16:creationId xmlns:a16="http://schemas.microsoft.com/office/drawing/2014/main" id="{444510C4-ED9D-9094-6DFC-918B414F7457}"/>
              </a:ext>
            </a:extLst>
          </p:cNvPr>
          <p:cNvSpPr>
            <a:spLocks noGrp="1"/>
          </p:cNvSpPr>
          <p:nvPr>
            <p:ph sz="half" idx="1"/>
          </p:nvPr>
        </p:nvSpPr>
        <p:spPr>
          <a:xfrm>
            <a:off x="913795" y="2088319"/>
            <a:ext cx="5106004" cy="1035881"/>
          </a:xfrm>
        </p:spPr>
        <p:txBody>
          <a:bodyPr numCol="1" anchor="t">
            <a:normAutofit/>
          </a:bodyPr>
          <a:lstStyle/>
          <a:p>
            <a:pPr marL="0" indent="0" algn="ctr">
              <a:buNone/>
            </a:pPr>
            <a:r>
              <a:rPr lang="en-US" dirty="0"/>
              <a:t>Navy J.R.O.T.C. Programs in Kansas</a:t>
            </a:r>
          </a:p>
        </p:txBody>
      </p:sp>
      <p:sp>
        <p:nvSpPr>
          <p:cNvPr id="7" name="TextBox 6">
            <a:extLst>
              <a:ext uri="{FF2B5EF4-FFF2-40B4-BE49-F238E27FC236}">
                <a16:creationId xmlns:a16="http://schemas.microsoft.com/office/drawing/2014/main" id="{14BDA4D1-5566-23E1-974E-46AF7C0D9BF1}"/>
              </a:ext>
            </a:extLst>
          </p:cNvPr>
          <p:cNvSpPr txBox="1"/>
          <p:nvPr/>
        </p:nvSpPr>
        <p:spPr>
          <a:xfrm flipH="1">
            <a:off x="1555405" y="3583186"/>
            <a:ext cx="4297680" cy="369332"/>
          </a:xfrm>
          <a:prstGeom prst="rect">
            <a:avLst/>
          </a:prstGeom>
          <a:noFill/>
        </p:spPr>
        <p:txBody>
          <a:bodyPr wrap="square" numCol="1" rtlCol="0">
            <a:spAutoFit/>
          </a:bodyPr>
          <a:lstStyle/>
          <a:p>
            <a:pPr algn="ctr"/>
            <a:r>
              <a:rPr lang="en-US" dirty="0"/>
              <a:t>Shawnee Mission North H.S.</a:t>
            </a:r>
          </a:p>
        </p:txBody>
      </p:sp>
      <p:pic>
        <p:nvPicPr>
          <p:cNvPr id="2050" name="Picture 2" descr="File:Seal of the Navy Junior Reserve Officers Training Corps ...">
            <a:extLst>
              <a:ext uri="{FF2B5EF4-FFF2-40B4-BE49-F238E27FC236}">
                <a16:creationId xmlns:a16="http://schemas.microsoft.com/office/drawing/2014/main" id="{21B0131A-1359-17C5-0F8B-1758C716E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124020"/>
            <a:ext cx="3656995" cy="365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24871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F92C-7445-573F-C3E5-2C8E4AEC3932}"/>
              </a:ext>
            </a:extLst>
          </p:cNvPr>
          <p:cNvSpPr>
            <a:spLocks noGrp="1"/>
          </p:cNvSpPr>
          <p:nvPr>
            <p:ph type="title"/>
          </p:nvPr>
        </p:nvSpPr>
        <p:spPr/>
        <p:txBody>
          <a:bodyPr/>
          <a:lstStyle/>
          <a:p>
            <a:r>
              <a:rPr lang="en-US" dirty="0" err="1">
                <a:solidFill>
                  <a:schemeClr val="accent1"/>
                </a:solidFill>
              </a:rPr>
              <a:t>j.r.o.t.c.</a:t>
            </a:r>
            <a:r>
              <a:rPr lang="en-US" dirty="0">
                <a:solidFill>
                  <a:schemeClr val="accent1"/>
                </a:solidFill>
              </a:rPr>
              <a:t> Recognition program</a:t>
            </a:r>
          </a:p>
        </p:txBody>
      </p:sp>
      <p:sp>
        <p:nvSpPr>
          <p:cNvPr id="3" name="Content Placeholder 2">
            <a:extLst>
              <a:ext uri="{FF2B5EF4-FFF2-40B4-BE49-F238E27FC236}">
                <a16:creationId xmlns:a16="http://schemas.microsoft.com/office/drawing/2014/main" id="{444510C4-ED9D-9094-6DFC-918B414F7457}"/>
              </a:ext>
            </a:extLst>
          </p:cNvPr>
          <p:cNvSpPr>
            <a:spLocks noGrp="1"/>
          </p:cNvSpPr>
          <p:nvPr>
            <p:ph sz="half" idx="1"/>
          </p:nvPr>
        </p:nvSpPr>
        <p:spPr>
          <a:xfrm>
            <a:off x="913795" y="2088319"/>
            <a:ext cx="5106004" cy="1035881"/>
          </a:xfrm>
        </p:spPr>
        <p:txBody>
          <a:bodyPr numCol="1" anchor="t">
            <a:normAutofit/>
          </a:bodyPr>
          <a:lstStyle/>
          <a:p>
            <a:pPr marL="0" indent="0" algn="ctr">
              <a:buNone/>
            </a:pPr>
            <a:r>
              <a:rPr lang="en-US" dirty="0"/>
              <a:t>Air Force J.R.O.T.C. Programs in Kansas</a:t>
            </a:r>
          </a:p>
          <a:p>
            <a:pPr marL="0" indent="0" algn="ctr">
              <a:buNone/>
            </a:pPr>
            <a:r>
              <a:rPr lang="en-US" dirty="0"/>
              <a:t>(as of 8/2024)</a:t>
            </a:r>
          </a:p>
        </p:txBody>
      </p:sp>
      <p:sp>
        <p:nvSpPr>
          <p:cNvPr id="4" name="TextBox 3">
            <a:extLst>
              <a:ext uri="{FF2B5EF4-FFF2-40B4-BE49-F238E27FC236}">
                <a16:creationId xmlns:a16="http://schemas.microsoft.com/office/drawing/2014/main" id="{7BBFD108-6742-C76B-BF47-BC6689927C47}"/>
              </a:ext>
            </a:extLst>
          </p:cNvPr>
          <p:cNvSpPr txBox="1"/>
          <p:nvPr/>
        </p:nvSpPr>
        <p:spPr>
          <a:xfrm flipH="1">
            <a:off x="1143000" y="3488686"/>
            <a:ext cx="5029201" cy="2565511"/>
          </a:xfrm>
          <a:prstGeom prst="rect">
            <a:avLst/>
          </a:prstGeom>
          <a:noFill/>
        </p:spPr>
        <p:txBody>
          <a:bodyPr wrap="square" numCol="2" rtlCol="0">
            <a:spAutoFit/>
          </a:bodyPr>
          <a:lstStyle/>
          <a:p>
            <a:pPr>
              <a:lnSpc>
                <a:spcPct val="150000"/>
              </a:lnSpc>
            </a:pPr>
            <a:r>
              <a:rPr lang="en-US" dirty="0"/>
              <a:t>Dodge City H.S.</a:t>
            </a:r>
          </a:p>
          <a:p>
            <a:pPr>
              <a:lnSpc>
                <a:spcPct val="150000"/>
              </a:lnSpc>
            </a:pPr>
            <a:r>
              <a:rPr lang="en-US" dirty="0"/>
              <a:t>Lyons H.S.</a:t>
            </a:r>
          </a:p>
          <a:p>
            <a:pPr>
              <a:lnSpc>
                <a:spcPct val="150000"/>
              </a:lnSpc>
            </a:pPr>
            <a:r>
              <a:rPr lang="en-US" dirty="0"/>
              <a:t>Wichita Heights H.S.</a:t>
            </a:r>
          </a:p>
          <a:p>
            <a:pPr>
              <a:lnSpc>
                <a:spcPct val="150000"/>
              </a:lnSpc>
            </a:pPr>
            <a:r>
              <a:rPr lang="en-US" dirty="0"/>
              <a:t>Wichita East H.S.</a:t>
            </a:r>
          </a:p>
          <a:p>
            <a:pPr>
              <a:lnSpc>
                <a:spcPct val="150000"/>
              </a:lnSpc>
            </a:pPr>
            <a:endParaRPr lang="en-US" dirty="0"/>
          </a:p>
          <a:p>
            <a:pPr>
              <a:lnSpc>
                <a:spcPct val="150000"/>
              </a:lnSpc>
            </a:pPr>
            <a:endParaRPr lang="en-US" dirty="0"/>
          </a:p>
          <a:p>
            <a:pPr>
              <a:lnSpc>
                <a:spcPct val="150000"/>
              </a:lnSpc>
            </a:pPr>
            <a:r>
              <a:rPr lang="en-US" dirty="0"/>
              <a:t>Derby H.S.</a:t>
            </a:r>
          </a:p>
          <a:p>
            <a:pPr>
              <a:lnSpc>
                <a:spcPct val="150000"/>
              </a:lnSpc>
            </a:pPr>
            <a:r>
              <a:rPr lang="en-US" dirty="0"/>
              <a:t>Washburn Rural H.S.</a:t>
            </a:r>
          </a:p>
          <a:p>
            <a:pPr>
              <a:lnSpc>
                <a:spcPct val="150000"/>
              </a:lnSpc>
            </a:pPr>
            <a:r>
              <a:rPr lang="en-US" dirty="0"/>
              <a:t>Highland Park H.S.</a:t>
            </a:r>
          </a:p>
          <a:p>
            <a:pPr>
              <a:lnSpc>
                <a:spcPct val="150000"/>
              </a:lnSpc>
            </a:pPr>
            <a:r>
              <a:rPr lang="en-US" dirty="0"/>
              <a:t>Washington High School.</a:t>
            </a:r>
          </a:p>
        </p:txBody>
      </p:sp>
      <p:pic>
        <p:nvPicPr>
          <p:cNvPr id="1028" name="Picture 4" descr="ROTC (Air Force JROTC) / General Information">
            <a:extLst>
              <a:ext uri="{FF2B5EF4-FFF2-40B4-BE49-F238E27FC236}">
                <a16:creationId xmlns:a16="http://schemas.microsoft.com/office/drawing/2014/main" id="{F3876F7F-6CBB-C55F-FE18-4623E1B12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374" y="2209800"/>
            <a:ext cx="3486831"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3811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F92C-7445-573F-C3E5-2C8E4AEC3932}"/>
              </a:ext>
            </a:extLst>
          </p:cNvPr>
          <p:cNvSpPr>
            <a:spLocks noGrp="1"/>
          </p:cNvSpPr>
          <p:nvPr>
            <p:ph type="title"/>
          </p:nvPr>
        </p:nvSpPr>
        <p:spPr/>
        <p:txBody>
          <a:bodyPr/>
          <a:lstStyle/>
          <a:p>
            <a:r>
              <a:rPr lang="en-US" dirty="0" err="1">
                <a:solidFill>
                  <a:schemeClr val="accent1"/>
                </a:solidFill>
              </a:rPr>
              <a:t>j.r.o.t.c.</a:t>
            </a:r>
            <a:r>
              <a:rPr lang="en-US" dirty="0">
                <a:solidFill>
                  <a:schemeClr val="accent1"/>
                </a:solidFill>
              </a:rPr>
              <a:t> Recognition program</a:t>
            </a:r>
          </a:p>
        </p:txBody>
      </p:sp>
      <p:sp>
        <p:nvSpPr>
          <p:cNvPr id="3" name="Content Placeholder 2">
            <a:extLst>
              <a:ext uri="{FF2B5EF4-FFF2-40B4-BE49-F238E27FC236}">
                <a16:creationId xmlns:a16="http://schemas.microsoft.com/office/drawing/2014/main" id="{444510C4-ED9D-9094-6DFC-918B414F7457}"/>
              </a:ext>
            </a:extLst>
          </p:cNvPr>
          <p:cNvSpPr>
            <a:spLocks noGrp="1"/>
          </p:cNvSpPr>
          <p:nvPr>
            <p:ph sz="half" idx="1"/>
          </p:nvPr>
        </p:nvSpPr>
        <p:spPr>
          <a:xfrm>
            <a:off x="913795" y="2088319"/>
            <a:ext cx="5106004" cy="1035881"/>
          </a:xfrm>
        </p:spPr>
        <p:txBody>
          <a:bodyPr numCol="1" anchor="t">
            <a:normAutofit/>
          </a:bodyPr>
          <a:lstStyle/>
          <a:p>
            <a:pPr marL="0" indent="0" algn="ctr">
              <a:buNone/>
            </a:pPr>
            <a:r>
              <a:rPr lang="en-US" dirty="0"/>
              <a:t>Marine Corps J.R.O.T.C. Programs in Kansas</a:t>
            </a:r>
          </a:p>
          <a:p>
            <a:pPr marL="0" indent="0" algn="ctr">
              <a:buNone/>
            </a:pPr>
            <a:r>
              <a:rPr lang="en-US" dirty="0"/>
              <a:t>(as of 8/2024)</a:t>
            </a:r>
          </a:p>
        </p:txBody>
      </p:sp>
      <p:sp>
        <p:nvSpPr>
          <p:cNvPr id="4" name="TextBox 3">
            <a:extLst>
              <a:ext uri="{FF2B5EF4-FFF2-40B4-BE49-F238E27FC236}">
                <a16:creationId xmlns:a16="http://schemas.microsoft.com/office/drawing/2014/main" id="{7BBFD108-6742-C76B-BF47-BC6689927C47}"/>
              </a:ext>
            </a:extLst>
          </p:cNvPr>
          <p:cNvSpPr txBox="1"/>
          <p:nvPr/>
        </p:nvSpPr>
        <p:spPr>
          <a:xfrm flipH="1">
            <a:off x="2362200" y="3534175"/>
            <a:ext cx="4572000" cy="1338828"/>
          </a:xfrm>
          <a:prstGeom prst="rect">
            <a:avLst/>
          </a:prstGeom>
          <a:noFill/>
        </p:spPr>
        <p:txBody>
          <a:bodyPr wrap="square" numCol="2" rtlCol="0">
            <a:spAutoFit/>
          </a:bodyPr>
          <a:lstStyle/>
          <a:p>
            <a:pPr>
              <a:lnSpc>
                <a:spcPct val="150000"/>
              </a:lnSpc>
            </a:pPr>
            <a:r>
              <a:rPr lang="en-US" dirty="0"/>
              <a:t>Northeast Magnet H.S.</a:t>
            </a:r>
          </a:p>
          <a:p>
            <a:pPr>
              <a:lnSpc>
                <a:spcPct val="150000"/>
              </a:lnSpc>
            </a:pPr>
            <a:r>
              <a:rPr lang="en-US" dirty="0"/>
              <a:t>Topeka H.S.</a:t>
            </a:r>
          </a:p>
          <a:p>
            <a:pPr>
              <a:lnSpc>
                <a:spcPct val="150000"/>
              </a:lnSpc>
            </a:pPr>
            <a:endParaRPr lang="en-US" dirty="0"/>
          </a:p>
        </p:txBody>
      </p:sp>
      <p:pic>
        <p:nvPicPr>
          <p:cNvPr id="8" name="Picture 7">
            <a:extLst>
              <a:ext uri="{FF2B5EF4-FFF2-40B4-BE49-F238E27FC236}">
                <a16:creationId xmlns:a16="http://schemas.microsoft.com/office/drawing/2014/main" id="{E6BEF930-56FB-7BE4-D3D8-AF25C7E515D4}"/>
              </a:ext>
            </a:extLst>
          </p:cNvPr>
          <p:cNvPicPr>
            <a:picLocks noChangeAspect="1"/>
          </p:cNvPicPr>
          <p:nvPr/>
        </p:nvPicPr>
        <p:blipFill>
          <a:blip r:embed="rId3"/>
          <a:stretch>
            <a:fillRect/>
          </a:stretch>
        </p:blipFill>
        <p:spPr>
          <a:xfrm>
            <a:off x="7447923" y="2084832"/>
            <a:ext cx="3797625" cy="3858768"/>
          </a:xfrm>
          <a:prstGeom prst="rect">
            <a:avLst/>
          </a:prstGeom>
        </p:spPr>
      </p:pic>
    </p:spTree>
    <p:extLst>
      <p:ext uri="{BB962C8B-B14F-4D97-AF65-F5344CB8AC3E}">
        <p14:creationId xmlns:p14="http://schemas.microsoft.com/office/powerpoint/2010/main" val="379645383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100" dirty="0">
                <a:solidFill>
                  <a:schemeClr val="accent1"/>
                </a:solidFill>
                <a:latin typeface="+mn-lt"/>
              </a:rPr>
              <a:t>Youth Protection Guidelines</a:t>
            </a:r>
            <a:endParaRPr lang="en-US" sz="3600" dirty="0">
              <a:solidFill>
                <a:schemeClr val="accent1"/>
              </a:solidFill>
              <a:latin typeface="Arial Rounded MT Bold" panose="020F0704030504030204" pitchFamily="34" charset="0"/>
            </a:endParaRPr>
          </a:p>
        </p:txBody>
      </p:sp>
      <p:pic>
        <p:nvPicPr>
          <p:cNvPr id="10" name="Content Placeholder 9" descr="A blue and white cover with white text">
            <a:extLst>
              <a:ext uri="{FF2B5EF4-FFF2-40B4-BE49-F238E27FC236}">
                <a16:creationId xmlns:a16="http://schemas.microsoft.com/office/drawing/2014/main" id="{19F30212-5907-CCE0-ED3B-FE78C996E02A}"/>
              </a:ext>
            </a:extLst>
          </p:cNvPr>
          <p:cNvPicPr>
            <a:picLocks noGrp="1" noChangeAspect="1"/>
          </p:cNvPicPr>
          <p:nvPr>
            <p:ph idx="1"/>
          </p:nvPr>
        </p:nvPicPr>
        <p:blipFill>
          <a:blip r:embed="rId3"/>
          <a:stretch>
            <a:fillRect/>
          </a:stretch>
        </p:blipFill>
        <p:spPr>
          <a:xfrm>
            <a:off x="6553038" y="822325"/>
            <a:ext cx="4002411" cy="5184775"/>
          </a:xfrm>
        </p:spPr>
      </p:pic>
      <p:sp>
        <p:nvSpPr>
          <p:cNvPr id="8" name="Text Placeholder 7">
            <a:extLst>
              <a:ext uri="{FF2B5EF4-FFF2-40B4-BE49-F238E27FC236}">
                <a16:creationId xmlns:a16="http://schemas.microsoft.com/office/drawing/2014/main" id="{E630F750-850E-1024-5F14-80D56AE1EC15}"/>
              </a:ext>
            </a:extLst>
          </p:cNvPr>
          <p:cNvSpPr>
            <a:spLocks noGrp="1"/>
          </p:cNvSpPr>
          <p:nvPr>
            <p:ph type="body" sz="half" idx="2"/>
          </p:nvPr>
        </p:nvSpPr>
        <p:spPr/>
        <p:txBody>
          <a:bodyPr>
            <a:normAutofit/>
          </a:bodyPr>
          <a:lstStyle/>
          <a:p>
            <a:r>
              <a:rPr lang="en-US" dirty="0"/>
              <a:t>Who should review this:</a:t>
            </a:r>
          </a:p>
          <a:p>
            <a:pPr marL="285750" indent="-285750" algn="l">
              <a:buFont typeface="Arial" panose="020B0604020202020204" pitchFamily="34" charset="0"/>
              <a:buChar char="•"/>
            </a:pPr>
            <a:r>
              <a:rPr lang="en-US" dirty="0"/>
              <a:t>All Lodge Officers</a:t>
            </a:r>
          </a:p>
          <a:p>
            <a:pPr marL="285750" indent="-285750" algn="l">
              <a:buFont typeface="Arial" panose="020B0604020202020204" pitchFamily="34" charset="0"/>
              <a:buChar char="•"/>
            </a:pPr>
            <a:r>
              <a:rPr lang="en-US" dirty="0"/>
              <a:t>All Committee Members</a:t>
            </a:r>
          </a:p>
          <a:p>
            <a:pPr marL="285750" indent="-285750" algn="l">
              <a:buFont typeface="Arial" panose="020B0604020202020204" pitchFamily="34" charset="0"/>
              <a:buChar char="•"/>
            </a:pPr>
            <a:r>
              <a:rPr lang="en-US" dirty="0"/>
              <a:t>Any other Lodge Member, spouse or volunteer working with the youth on behalf of the Lodge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Can be located at: </a:t>
            </a:r>
            <a:r>
              <a:rPr lang="en-US" dirty="0">
                <a:hlinkClick r:id="rId4">
                  <a:extLst>
                    <a:ext uri="{A12FA001-AC4F-418D-AE19-62706E023703}">
                      <ahyp:hlinkClr xmlns:ahyp="http://schemas.microsoft.com/office/drawing/2018/hyperlinkcolor" val="tx"/>
                    </a:ext>
                  </a:extLst>
                </a:hlinkClick>
              </a:rPr>
              <a:t>https://www.elks.org/grandlodge/manuals/</a:t>
            </a:r>
            <a:endParaRPr lang="en-US" dirty="0"/>
          </a:p>
          <a:p>
            <a:pPr marL="285750" indent="-285750" algn="l">
              <a:buFont typeface="Arial" panose="020B0604020202020204" pitchFamily="34" charset="0"/>
              <a:buChar char="•"/>
            </a:pPr>
            <a:r>
              <a:rPr lang="en-US" dirty="0"/>
              <a:t>Code : 512200</a:t>
            </a:r>
          </a:p>
        </p:txBody>
      </p:sp>
    </p:spTree>
    <p:extLst>
      <p:ext uri="{BB962C8B-B14F-4D97-AF65-F5344CB8AC3E}">
        <p14:creationId xmlns:p14="http://schemas.microsoft.com/office/powerpoint/2010/main" val="117922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C984-DC84-459F-BBDA-D8B1A34E8E66}"/>
              </a:ext>
            </a:extLst>
          </p:cNvPr>
          <p:cNvSpPr>
            <a:spLocks noGrp="1"/>
          </p:cNvSpPr>
          <p:nvPr>
            <p:ph type="title"/>
          </p:nvPr>
        </p:nvSpPr>
        <p:spPr>
          <a:xfrm>
            <a:off x="1524000" y="229850"/>
            <a:ext cx="9144000" cy="1144556"/>
          </a:xfrm>
        </p:spPr>
        <p:txBody>
          <a:bodyPr>
            <a:noAutofit/>
          </a:bodyPr>
          <a:lstStyle/>
          <a:p>
            <a:r>
              <a:rPr lang="en-US" sz="4800" b="1" dirty="0">
                <a:solidFill>
                  <a:schemeClr val="accent1"/>
                </a:solidFill>
              </a:rPr>
              <a:t>New Ideas for the next generation</a:t>
            </a:r>
          </a:p>
        </p:txBody>
      </p:sp>
      <p:sp>
        <p:nvSpPr>
          <p:cNvPr id="6" name="TextBox 5">
            <a:extLst>
              <a:ext uri="{FF2B5EF4-FFF2-40B4-BE49-F238E27FC236}">
                <a16:creationId xmlns:a16="http://schemas.microsoft.com/office/drawing/2014/main" id="{037FDB91-354C-4222-9455-E662317CB4AB}"/>
              </a:ext>
            </a:extLst>
          </p:cNvPr>
          <p:cNvSpPr txBox="1"/>
          <p:nvPr/>
        </p:nvSpPr>
        <p:spPr>
          <a:xfrm>
            <a:off x="838200" y="1524000"/>
            <a:ext cx="10668000" cy="4893647"/>
          </a:xfrm>
          <a:prstGeom prst="rect">
            <a:avLst/>
          </a:prstGeom>
          <a:noFill/>
        </p:spPr>
        <p:txBody>
          <a:bodyPr wrap="square" rtlCol="0">
            <a:spAutoFit/>
          </a:bodyPr>
          <a:lstStyle/>
          <a:p>
            <a:pPr algn="l"/>
            <a:r>
              <a:rPr lang="en-US" sz="2400" dirty="0"/>
              <a:t>We must always think of new ways to get the youth involved.</a:t>
            </a:r>
          </a:p>
          <a:p>
            <a:pPr algn="l"/>
            <a:endParaRPr lang="en-US" sz="2400" dirty="0"/>
          </a:p>
          <a:p>
            <a:pPr algn="l"/>
            <a:r>
              <a:rPr lang="en-US" sz="2400" dirty="0"/>
              <a:t>Here are a few to start a conversation in your Lodge:</a:t>
            </a:r>
          </a:p>
          <a:p>
            <a:pPr marL="342900" indent="-342900" algn="l">
              <a:buFont typeface="Arial" panose="020B0604020202020204" pitchFamily="34" charset="0"/>
              <a:buChar char="•"/>
            </a:pPr>
            <a:r>
              <a:rPr lang="en-US" sz="2400" dirty="0"/>
              <a:t>Scavenger Hunt:  Use the </a:t>
            </a:r>
            <a:r>
              <a:rPr lang="en-US" sz="2400" dirty="0" err="1"/>
              <a:t>GooseHunt</a:t>
            </a:r>
            <a:r>
              <a:rPr lang="en-US" sz="2400" dirty="0"/>
              <a:t> App or something similar.</a:t>
            </a:r>
          </a:p>
          <a:p>
            <a:pPr marL="342900" indent="-342900" algn="l">
              <a:buFont typeface="Arial" panose="020B0604020202020204" pitchFamily="34" charset="0"/>
              <a:buChar char="•"/>
            </a:pPr>
            <a:r>
              <a:rPr lang="en-US" sz="2400" dirty="0"/>
              <a:t>Trivia Night:  Use Kahoot.com</a:t>
            </a:r>
          </a:p>
          <a:p>
            <a:pPr marL="342900" indent="-342900" algn="l">
              <a:buFont typeface="Arial" panose="020B0604020202020204" pitchFamily="34" charset="0"/>
              <a:buChar char="•"/>
            </a:pPr>
            <a:r>
              <a:rPr lang="en-US" sz="2400" dirty="0"/>
              <a:t>Have a “Night Club” / Youth Dance once a month.</a:t>
            </a:r>
          </a:p>
          <a:p>
            <a:pPr marL="342900" indent="-342900" algn="l">
              <a:buFont typeface="Arial" panose="020B0604020202020204" pitchFamily="34" charset="0"/>
              <a:buChar char="•"/>
            </a:pPr>
            <a:r>
              <a:rPr lang="en-US" sz="2400" dirty="0"/>
              <a:t>Have a “Game Night” (Video Games).</a:t>
            </a:r>
          </a:p>
          <a:p>
            <a:pPr marL="342900" indent="-342900" algn="l">
              <a:buFont typeface="Arial" panose="020B0604020202020204" pitchFamily="34" charset="0"/>
              <a:buChar char="•"/>
            </a:pPr>
            <a:r>
              <a:rPr lang="en-US" sz="2400" dirty="0"/>
              <a:t>Hold amateur talent night for Boys and Girls</a:t>
            </a:r>
          </a:p>
          <a:p>
            <a:pPr marL="342900" indent="-342900" algn="l">
              <a:buFont typeface="Arial" panose="020B0604020202020204" pitchFamily="34" charset="0"/>
              <a:buChar char="•"/>
            </a:pPr>
            <a:r>
              <a:rPr lang="en-US" sz="2400" dirty="0"/>
              <a:t>Sponsor Youth Activity Teams. </a:t>
            </a:r>
          </a:p>
          <a:p>
            <a:pPr marL="800100" lvl="1" indent="-342900">
              <a:buFont typeface="Arial" panose="020B0604020202020204" pitchFamily="34" charset="0"/>
              <a:buChar char="•"/>
            </a:pPr>
            <a:r>
              <a:rPr lang="en-US" sz="2400" dirty="0"/>
              <a:t>Swimming, Little League Baseball, Bowling, etc.</a:t>
            </a:r>
          </a:p>
          <a:p>
            <a:pPr marL="342900" indent="-342900" algn="l">
              <a:buFont typeface="Arial" panose="020B0604020202020204" pitchFamily="34" charset="0"/>
              <a:buChar char="•"/>
            </a:pPr>
            <a:endParaRPr lang="en-US" sz="2400" dirty="0"/>
          </a:p>
          <a:p>
            <a:pPr marL="342900" indent="-342900" algn="l">
              <a:buFont typeface="Arial" panose="020B0604020202020204" pitchFamily="34" charset="0"/>
              <a:buChar char="•"/>
            </a:pPr>
            <a:r>
              <a:rPr lang="en-US" sz="2400" dirty="0"/>
              <a:t>Try anything that works in your community.</a:t>
            </a:r>
          </a:p>
          <a:p>
            <a:endParaRPr lang="en-US" sz="2400" i="1" dirty="0"/>
          </a:p>
        </p:txBody>
      </p:sp>
    </p:spTree>
    <p:extLst>
      <p:ext uri="{BB962C8B-B14F-4D97-AF65-F5344CB8AC3E}">
        <p14:creationId xmlns:p14="http://schemas.microsoft.com/office/powerpoint/2010/main" val="54908426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80F4E-D6D9-D892-7CFB-EF9799580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660FB-6289-5D8F-F17B-B4A9B92713CA}"/>
              </a:ext>
            </a:extLst>
          </p:cNvPr>
          <p:cNvSpPr>
            <a:spLocks noGrp="1"/>
          </p:cNvSpPr>
          <p:nvPr>
            <p:ph type="title"/>
          </p:nvPr>
        </p:nvSpPr>
        <p:spPr/>
        <p:txBody>
          <a:bodyPr anchor="ctr">
            <a:normAutofit/>
          </a:bodyPr>
          <a:lstStyle/>
          <a:p>
            <a:r>
              <a:rPr lang="en-US" sz="3100" dirty="0">
                <a:solidFill>
                  <a:schemeClr val="accent1"/>
                </a:solidFill>
                <a:latin typeface="+mn-lt"/>
              </a:rPr>
              <a:t>Youth Activities Programs Manual</a:t>
            </a:r>
            <a:endParaRPr lang="en-US" sz="3600" dirty="0">
              <a:solidFill>
                <a:schemeClr val="accent1"/>
              </a:solidFill>
              <a:latin typeface="Arial Rounded MT Bold" panose="020F0704030504030204" pitchFamily="34" charset="0"/>
            </a:endParaRPr>
          </a:p>
        </p:txBody>
      </p:sp>
      <p:sp>
        <p:nvSpPr>
          <p:cNvPr id="8" name="Text Placeholder 7">
            <a:extLst>
              <a:ext uri="{FF2B5EF4-FFF2-40B4-BE49-F238E27FC236}">
                <a16:creationId xmlns:a16="http://schemas.microsoft.com/office/drawing/2014/main" id="{F616DCAC-3827-235C-5064-4CD136A9851B}"/>
              </a:ext>
            </a:extLst>
          </p:cNvPr>
          <p:cNvSpPr>
            <a:spLocks noGrp="1"/>
          </p:cNvSpPr>
          <p:nvPr>
            <p:ph type="body" sz="half" idx="2"/>
          </p:nvPr>
        </p:nvSpPr>
        <p:spPr/>
        <p:txBody>
          <a:bodyPr>
            <a:normAutofit/>
          </a:bodyPr>
          <a:lstStyle/>
          <a:p>
            <a:endParaRPr lang="en-US" dirty="0"/>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Can be located at: </a:t>
            </a:r>
            <a:r>
              <a:rPr lang="en-US" dirty="0">
                <a:hlinkClick r:id="rId3">
                  <a:extLst>
                    <a:ext uri="{A12FA001-AC4F-418D-AE19-62706E023703}">
                      <ahyp:hlinkClr xmlns:ahyp="http://schemas.microsoft.com/office/drawing/2018/hyperlinkcolor" val="tx"/>
                    </a:ext>
                  </a:extLst>
                </a:hlinkClick>
              </a:rPr>
              <a:t>https://www.elks.org/grandlodge/manuals/</a:t>
            </a:r>
            <a:endParaRPr lang="en-US" dirty="0"/>
          </a:p>
          <a:p>
            <a:pPr marL="285750" indent="-285750" algn="l">
              <a:buFont typeface="Arial" panose="020B0604020202020204" pitchFamily="34" charset="0"/>
              <a:buChar char="•"/>
            </a:pPr>
            <a:r>
              <a:rPr lang="en-US" dirty="0"/>
              <a:t>Code : 512100</a:t>
            </a:r>
          </a:p>
        </p:txBody>
      </p:sp>
      <p:pic>
        <p:nvPicPr>
          <p:cNvPr id="4" name="Picture 3">
            <a:extLst>
              <a:ext uri="{FF2B5EF4-FFF2-40B4-BE49-F238E27FC236}">
                <a16:creationId xmlns:a16="http://schemas.microsoft.com/office/drawing/2014/main" id="{E3BF3F54-6681-2C34-187F-C341FFA68047}"/>
              </a:ext>
            </a:extLst>
          </p:cNvPr>
          <p:cNvPicPr>
            <a:picLocks noChangeAspect="1"/>
          </p:cNvPicPr>
          <p:nvPr/>
        </p:nvPicPr>
        <p:blipFill>
          <a:blip r:embed="rId4"/>
          <a:stretch>
            <a:fillRect/>
          </a:stretch>
        </p:blipFill>
        <p:spPr>
          <a:xfrm>
            <a:off x="6629400" y="545356"/>
            <a:ext cx="4191000" cy="5474444"/>
          </a:xfrm>
          <a:prstGeom prst="rect">
            <a:avLst/>
          </a:prstGeom>
        </p:spPr>
      </p:pic>
    </p:spTree>
    <p:extLst>
      <p:ext uri="{BB962C8B-B14F-4D97-AF65-F5344CB8AC3E}">
        <p14:creationId xmlns:p14="http://schemas.microsoft.com/office/powerpoint/2010/main" val="123240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C984-DC84-459F-BBDA-D8B1A34E8E66}"/>
              </a:ext>
            </a:extLst>
          </p:cNvPr>
          <p:cNvSpPr>
            <a:spLocks noGrp="1"/>
          </p:cNvSpPr>
          <p:nvPr>
            <p:ph type="title"/>
          </p:nvPr>
        </p:nvSpPr>
        <p:spPr>
          <a:xfrm>
            <a:off x="1524000" y="229850"/>
            <a:ext cx="9144000" cy="1144556"/>
          </a:xfrm>
        </p:spPr>
        <p:txBody>
          <a:bodyPr>
            <a:noAutofit/>
          </a:bodyPr>
          <a:lstStyle/>
          <a:p>
            <a:r>
              <a:rPr lang="en-US" sz="4800" b="1" dirty="0">
                <a:solidFill>
                  <a:schemeClr val="accent1"/>
                </a:solidFill>
              </a:rPr>
              <a:t>Contacts</a:t>
            </a:r>
          </a:p>
        </p:txBody>
      </p:sp>
      <p:sp>
        <p:nvSpPr>
          <p:cNvPr id="6" name="TextBox 5">
            <a:extLst>
              <a:ext uri="{FF2B5EF4-FFF2-40B4-BE49-F238E27FC236}">
                <a16:creationId xmlns:a16="http://schemas.microsoft.com/office/drawing/2014/main" id="{037FDB91-354C-4222-9455-E662317CB4AB}"/>
              </a:ext>
            </a:extLst>
          </p:cNvPr>
          <p:cNvSpPr txBox="1"/>
          <p:nvPr/>
        </p:nvSpPr>
        <p:spPr>
          <a:xfrm>
            <a:off x="1556657" y="1828801"/>
            <a:ext cx="4800601" cy="255454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State Youth Activities </a:t>
            </a:r>
            <a:r>
              <a:rPr lang="en-US" sz="3200" dirty="0"/>
              <a:t>Chairperson</a:t>
            </a:r>
          </a:p>
          <a:p>
            <a:r>
              <a:rPr lang="en-US" sz="3200" dirty="0"/>
              <a:t>Nathan J. Ball</a:t>
            </a:r>
          </a:p>
          <a:p>
            <a:r>
              <a:rPr lang="en-US" sz="3200" dirty="0"/>
              <a:t>785-248-6444 Cell</a:t>
            </a:r>
          </a:p>
          <a:p>
            <a:r>
              <a:rPr lang="en-US" sz="3200" i="1" dirty="0"/>
              <a:t>Ballclan4@gmail.com</a:t>
            </a:r>
          </a:p>
        </p:txBody>
      </p:sp>
      <p:sp>
        <p:nvSpPr>
          <p:cNvPr id="8" name="TextBox 7">
            <a:extLst>
              <a:ext uri="{FF2B5EF4-FFF2-40B4-BE49-F238E27FC236}">
                <a16:creationId xmlns:a16="http://schemas.microsoft.com/office/drawing/2014/main" id="{E08EAC10-0F31-4CBE-9E72-DF15C84F2D62}"/>
              </a:ext>
            </a:extLst>
          </p:cNvPr>
          <p:cNvSpPr txBox="1"/>
          <p:nvPr/>
        </p:nvSpPr>
        <p:spPr>
          <a:xfrm>
            <a:off x="6934201" y="1828800"/>
            <a:ext cx="4724400" cy="255454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Area 6 Grand Lodge </a:t>
            </a:r>
            <a:r>
              <a:rPr lang="en-US" sz="3200" dirty="0">
                <a:effectLst>
                  <a:outerShdw blurRad="38100" dist="38100" dir="2700000" algn="tl">
                    <a:srgbClr val="000000">
                      <a:alpha val="43137"/>
                    </a:srgbClr>
                  </a:outerShdw>
                </a:effectLst>
              </a:rPr>
              <a:t>Committee Member</a:t>
            </a:r>
          </a:p>
          <a:p>
            <a:r>
              <a:rPr lang="en-US" sz="3200" dirty="0">
                <a:effectLst>
                  <a:outerShdw blurRad="38100" dist="38100" dir="2700000" algn="tl">
                    <a:srgbClr val="000000">
                      <a:alpha val="43137"/>
                    </a:srgbClr>
                  </a:outerShdw>
                </a:effectLst>
              </a:rPr>
              <a:t>David C. Foster</a:t>
            </a:r>
            <a:endParaRPr lang="fr-FR" sz="3200" dirty="0">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rPr>
              <a:t>620-770-0284 Cell</a:t>
            </a:r>
          </a:p>
          <a:p>
            <a:r>
              <a:rPr lang="en-US" sz="3200" i="1" dirty="0">
                <a:effectLst>
                  <a:outerShdw blurRad="38100" dist="38100" dir="2700000" algn="tl">
                    <a:srgbClr val="000000">
                      <a:alpha val="43137"/>
                    </a:srgbClr>
                  </a:outerShdw>
                </a:effectLst>
              </a:rPr>
              <a:t>dcwhitail72@hotmail.com</a:t>
            </a:r>
            <a:r>
              <a:rPr lang="en-US" sz="3200" dirty="0"/>
              <a:t> </a:t>
            </a:r>
          </a:p>
        </p:txBody>
      </p:sp>
      <p:sp>
        <p:nvSpPr>
          <p:cNvPr id="9" name="TextBox 8">
            <a:extLst>
              <a:ext uri="{FF2B5EF4-FFF2-40B4-BE49-F238E27FC236}">
                <a16:creationId xmlns:a16="http://schemas.microsoft.com/office/drawing/2014/main" id="{6032A0E4-217F-470F-9BC3-414E6DDE5E5C}"/>
              </a:ext>
            </a:extLst>
          </p:cNvPr>
          <p:cNvSpPr txBox="1"/>
          <p:nvPr/>
        </p:nvSpPr>
        <p:spPr>
          <a:xfrm>
            <a:off x="2019300" y="5427821"/>
            <a:ext cx="8153400" cy="1200329"/>
          </a:xfrm>
          <a:prstGeom prst="rect">
            <a:avLst/>
          </a:prstGeom>
          <a:noFill/>
        </p:spPr>
        <p:txBody>
          <a:bodyPr wrap="square" rtlCol="0">
            <a:spAutoFit/>
          </a:bodyPr>
          <a:lstStyle/>
          <a:p>
            <a:pPr algn="ctr"/>
            <a:r>
              <a:rPr lang="en-US" sz="7200" dirty="0">
                <a:solidFill>
                  <a:schemeClr val="accent1"/>
                </a:solidFill>
              </a:rPr>
              <a:t>THANK YOU !</a:t>
            </a:r>
          </a:p>
        </p:txBody>
      </p:sp>
    </p:spTree>
    <p:extLst>
      <p:ext uri="{BB962C8B-B14F-4D97-AF65-F5344CB8AC3E}">
        <p14:creationId xmlns:p14="http://schemas.microsoft.com/office/powerpoint/2010/main" val="329447020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9" name="Straight Connector 98">
            <a:extLst>
              <a:ext uri="{FF2B5EF4-FFF2-40B4-BE49-F238E27FC236}">
                <a16:creationId xmlns:a16="http://schemas.microsoft.com/office/drawing/2014/main" id="{8518A9F0-D1D2-492E-8DE4-CE55DD7A4C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A7C65F-81CF-603E-3F48-EF8A9E91D8A5}"/>
              </a:ext>
            </a:extLst>
          </p:cNvPr>
          <p:cNvSpPr>
            <a:spLocks noGrp="1"/>
          </p:cNvSpPr>
          <p:nvPr>
            <p:ph type="title"/>
          </p:nvPr>
        </p:nvSpPr>
        <p:spPr>
          <a:xfrm>
            <a:off x="6825673" y="585216"/>
            <a:ext cx="4866794" cy="1499616"/>
          </a:xfrm>
        </p:spPr>
        <p:txBody>
          <a:bodyPr vert="horz" lIns="91440" tIns="45720" rIns="91440" bIns="45720" rtlCol="0" anchor="ctr">
            <a:normAutofit/>
          </a:bodyPr>
          <a:lstStyle/>
          <a:p>
            <a:pPr algn="l"/>
            <a:r>
              <a:rPr lang="en-US" spc="100" dirty="0"/>
              <a:t>A Little about me</a:t>
            </a:r>
          </a:p>
        </p:txBody>
      </p:sp>
      <p:cxnSp>
        <p:nvCxnSpPr>
          <p:cNvPr id="101" name="Straight Connector 100">
            <a:extLst>
              <a:ext uri="{FF2B5EF4-FFF2-40B4-BE49-F238E27FC236}">
                <a16:creationId xmlns:a16="http://schemas.microsoft.com/office/drawing/2014/main" id="{8CAE7759-D0B0-4DFB-8715-AB7955FD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rgbClr val="3940C7"/>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28B6117-1DC9-4C74-52C5-2358EBD7F05C}"/>
              </a:ext>
            </a:extLst>
          </p:cNvPr>
          <p:cNvSpPr>
            <a:spLocks noGrp="1"/>
          </p:cNvSpPr>
          <p:nvPr>
            <p:ph type="body" sz="half" idx="2"/>
          </p:nvPr>
        </p:nvSpPr>
        <p:spPr>
          <a:xfrm>
            <a:off x="6825673" y="2111108"/>
            <a:ext cx="4866794" cy="4023360"/>
          </a:xfrm>
        </p:spPr>
        <p:txBody>
          <a:bodyPr vert="horz" lIns="45720" tIns="45720" rIns="45720" bIns="45720" rtlCol="0">
            <a:normAutofit/>
          </a:bodyPr>
          <a:lstStyle/>
          <a:p>
            <a:pPr marL="285750" indent="-285750">
              <a:lnSpc>
                <a:spcPct val="90000"/>
              </a:lnSpc>
              <a:buFont typeface="Arial" panose="020B0604020202020204" pitchFamily="34" charset="0"/>
              <a:buChar char="•"/>
            </a:pPr>
            <a:r>
              <a:rPr lang="en-US" dirty="0">
                <a:solidFill>
                  <a:schemeClr val="tx1"/>
                </a:solidFill>
              </a:rPr>
              <a:t>ER for Ottawa Lodge #803</a:t>
            </a:r>
          </a:p>
          <a:p>
            <a:pPr marL="285750" indent="-285750">
              <a:lnSpc>
                <a:spcPct val="90000"/>
              </a:lnSpc>
              <a:buFont typeface="Arial" panose="020B0604020202020204" pitchFamily="34" charset="0"/>
              <a:buChar char="•"/>
            </a:pPr>
            <a:r>
              <a:rPr lang="en-US" dirty="0">
                <a:solidFill>
                  <a:schemeClr val="tx1"/>
                </a:solidFill>
              </a:rPr>
              <a:t>Assistant Chaplin for KEA</a:t>
            </a:r>
          </a:p>
          <a:p>
            <a:pPr marL="285750" indent="-285750">
              <a:lnSpc>
                <a:spcPct val="90000"/>
              </a:lnSpc>
              <a:buFont typeface="Arial" panose="020B0604020202020204" pitchFamily="34" charset="0"/>
              <a:buChar char="•"/>
            </a:pPr>
            <a:r>
              <a:rPr lang="en-US" dirty="0">
                <a:solidFill>
                  <a:schemeClr val="tx1"/>
                </a:solidFill>
              </a:rPr>
              <a:t>50 years old</a:t>
            </a:r>
          </a:p>
          <a:p>
            <a:pPr marL="285750" indent="-285750">
              <a:lnSpc>
                <a:spcPct val="90000"/>
              </a:lnSpc>
              <a:buFont typeface="Arial" panose="020B0604020202020204" pitchFamily="34" charset="0"/>
              <a:buChar char="•"/>
            </a:pPr>
            <a:r>
              <a:rPr lang="en-US" dirty="0">
                <a:solidFill>
                  <a:schemeClr val="tx1"/>
                </a:solidFill>
              </a:rPr>
              <a:t>Married for 31 years</a:t>
            </a:r>
          </a:p>
          <a:p>
            <a:pPr marL="285750" indent="-285750">
              <a:lnSpc>
                <a:spcPct val="90000"/>
              </a:lnSpc>
              <a:buFont typeface="Arial" panose="020B0604020202020204" pitchFamily="34" charset="0"/>
              <a:buChar char="•"/>
            </a:pPr>
            <a:r>
              <a:rPr lang="en-US" dirty="0">
                <a:solidFill>
                  <a:schemeClr val="tx1"/>
                </a:solidFill>
              </a:rPr>
              <a:t>Two married children: 26 &amp; 28</a:t>
            </a:r>
          </a:p>
          <a:p>
            <a:pPr marL="285750" indent="-285750">
              <a:lnSpc>
                <a:spcPct val="90000"/>
              </a:lnSpc>
              <a:buFont typeface="Arial" panose="020B0604020202020204" pitchFamily="34" charset="0"/>
              <a:buChar char="•"/>
            </a:pPr>
            <a:r>
              <a:rPr lang="en-US" dirty="0">
                <a:solidFill>
                  <a:schemeClr val="tx1"/>
                </a:solidFill>
              </a:rPr>
              <a:t>One Granddaughter 7 mo. </a:t>
            </a:r>
          </a:p>
          <a:p>
            <a:pPr marL="285750" indent="-285750">
              <a:lnSpc>
                <a:spcPct val="90000"/>
              </a:lnSpc>
              <a:buFont typeface="Arial" panose="020B0604020202020204" pitchFamily="34" charset="0"/>
              <a:buChar char="•"/>
            </a:pPr>
            <a:r>
              <a:rPr lang="en-US" dirty="0">
                <a:solidFill>
                  <a:schemeClr val="tx1"/>
                </a:solidFill>
              </a:rPr>
              <a:t>Hobbies:  Gardening, fishing, hunting, Harley riding, reloading and family time.</a:t>
            </a:r>
          </a:p>
          <a:p>
            <a:pPr marL="285750" indent="-285750">
              <a:lnSpc>
                <a:spcPct val="90000"/>
              </a:lnSpc>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85089793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100" dirty="0">
                <a:solidFill>
                  <a:schemeClr val="accent1"/>
                </a:solidFill>
                <a:latin typeface="+mn-lt"/>
              </a:rPr>
              <a:t>Youth Protection Guidelines</a:t>
            </a:r>
            <a:endParaRPr lang="en-US" sz="3600" dirty="0">
              <a:solidFill>
                <a:schemeClr val="accent1"/>
              </a:solidFill>
              <a:latin typeface="Arial Rounded MT Bold" panose="020F0704030504030204" pitchFamily="34" charset="0"/>
            </a:endParaRPr>
          </a:p>
        </p:txBody>
      </p:sp>
      <p:sp>
        <p:nvSpPr>
          <p:cNvPr id="8" name="Text Placeholder 7">
            <a:extLst>
              <a:ext uri="{FF2B5EF4-FFF2-40B4-BE49-F238E27FC236}">
                <a16:creationId xmlns:a16="http://schemas.microsoft.com/office/drawing/2014/main" id="{E630F750-850E-1024-5F14-80D56AE1EC15}"/>
              </a:ext>
            </a:extLst>
          </p:cNvPr>
          <p:cNvSpPr>
            <a:spLocks noGrp="1"/>
          </p:cNvSpPr>
          <p:nvPr>
            <p:ph type="body" sz="half" idx="2"/>
          </p:nvPr>
        </p:nvSpPr>
        <p:spPr>
          <a:xfrm>
            <a:off x="6477000" y="1066800"/>
            <a:ext cx="4690872" cy="5105400"/>
          </a:xfrm>
        </p:spPr>
        <p:txBody>
          <a:bodyPr>
            <a:normAutofit fontScale="92500" lnSpcReduction="10000"/>
          </a:bodyPr>
          <a:lstStyle/>
          <a:p>
            <a:r>
              <a:rPr lang="en-US" dirty="0"/>
              <a:t>Communications and Media:  Communication between Adults and Youth; Personal Information &amp; Use of Press and Social-Media</a:t>
            </a:r>
          </a:p>
          <a:p>
            <a:r>
              <a:rPr lang="en-US" dirty="0"/>
              <a:t>Media Coverage</a:t>
            </a:r>
          </a:p>
          <a:p>
            <a:r>
              <a:rPr lang="en-US" dirty="0"/>
              <a:t>Online Safety</a:t>
            </a:r>
          </a:p>
          <a:p>
            <a:r>
              <a:rPr lang="en-US" dirty="0"/>
              <a:t>Photography &amp; Video:  Investigation and Reporting of Incidents:  Responding to Inappropriate Behavior; Reporting Requirements &amp; Media Coverage of Incidents </a:t>
            </a:r>
          </a:p>
          <a:p>
            <a:endParaRPr lang="en-US" dirty="0"/>
          </a:p>
          <a:p>
            <a:endParaRPr lang="en-US" dirty="0"/>
          </a:p>
          <a:p>
            <a:r>
              <a:rPr lang="en-US" dirty="0"/>
              <a:t>Signed Forms::</a:t>
            </a:r>
          </a:p>
          <a:p>
            <a:pPr marL="285750" indent="-285750" algn="l">
              <a:buFont typeface="Arial" panose="020B0604020202020204" pitchFamily="34" charset="0"/>
              <a:buChar char="•"/>
            </a:pPr>
            <a:r>
              <a:rPr lang="en-US" dirty="0"/>
              <a:t>Acknowledgement of Youth Protection Guide</a:t>
            </a:r>
          </a:p>
          <a:p>
            <a:pPr marL="285750" indent="-285750" algn="l">
              <a:buFont typeface="Arial" panose="020B0604020202020204" pitchFamily="34" charset="0"/>
              <a:buChar char="•"/>
            </a:pPr>
            <a:r>
              <a:rPr lang="en-US" dirty="0"/>
              <a:t>Parental Consent and Medical Authorization</a:t>
            </a:r>
          </a:p>
          <a:p>
            <a:pPr marL="285750" indent="-285750" algn="l">
              <a:buFont typeface="Arial" panose="020B0604020202020204" pitchFamily="34" charset="0"/>
              <a:buChar char="•"/>
            </a:pPr>
            <a:r>
              <a:rPr lang="en-US" dirty="0"/>
              <a:t>Parental Consent of Publication</a:t>
            </a:r>
          </a:p>
          <a:p>
            <a:pPr marL="285750" indent="-285750" algn="l">
              <a:buFont typeface="Arial" panose="020B0604020202020204" pitchFamily="34" charset="0"/>
              <a:buChar char="•"/>
            </a:pPr>
            <a:r>
              <a:rPr lang="en-US" dirty="0"/>
              <a:t>Incident Report Form</a:t>
            </a:r>
          </a:p>
          <a:p>
            <a:pPr marL="742950" lvl="1" indent="-285750">
              <a:buFont typeface="Arial" panose="020B0604020202020204" pitchFamily="34" charset="0"/>
              <a:buChar char="•"/>
            </a:pPr>
            <a:r>
              <a:rPr lang="en-US" dirty="0"/>
              <a:t>Witness Statements</a:t>
            </a:r>
          </a:p>
          <a:p>
            <a:pPr marL="285750" indent="-285750" algn="l">
              <a:buFont typeface="Arial" panose="020B0604020202020204" pitchFamily="34" charset="0"/>
              <a:buChar char="•"/>
            </a:pPr>
            <a:r>
              <a:rPr lang="en-US" dirty="0"/>
              <a:t>General Transportation Authorization.</a:t>
            </a:r>
          </a:p>
          <a:p>
            <a:pPr marL="285750" indent="-285750" algn="l">
              <a:buFont typeface="Arial" panose="020B0604020202020204" pitchFamily="34" charset="0"/>
              <a:buChar char="•"/>
            </a:pPr>
            <a:endParaRPr lang="en-US" dirty="0"/>
          </a:p>
        </p:txBody>
      </p:sp>
      <p:sp>
        <p:nvSpPr>
          <p:cNvPr id="5" name="Text Placeholder 7">
            <a:extLst>
              <a:ext uri="{FF2B5EF4-FFF2-40B4-BE49-F238E27FC236}">
                <a16:creationId xmlns:a16="http://schemas.microsoft.com/office/drawing/2014/main" id="{1C480DAB-7F9F-82C5-C9A4-977DBF5FF974}"/>
              </a:ext>
            </a:extLst>
          </p:cNvPr>
          <p:cNvSpPr txBox="1">
            <a:spLocks/>
          </p:cNvSpPr>
          <p:nvPr/>
        </p:nvSpPr>
        <p:spPr>
          <a:xfrm>
            <a:off x="838200" y="1905001"/>
            <a:ext cx="5105400" cy="4038600"/>
          </a:xfrm>
          <a:prstGeom prst="rect">
            <a:avLst/>
          </a:prstGeom>
        </p:spPr>
        <p:txBody>
          <a:bodyPr vert="horz" lIns="91440" tIns="45720" rIns="91440" bIns="45720" rtlCol="0">
            <a:normAutofit lnSpcReduction="10000"/>
          </a:bodyPr>
          <a:lstStyle>
            <a:lvl1pPr marL="0" indent="0" algn="l" defTabSz="914400" rtl="0" eaLnBrk="1" latinLnBrk="0" hangingPunct="1">
              <a:lnSpc>
                <a:spcPct val="108000"/>
              </a:lnSpc>
              <a:spcBef>
                <a:spcPts val="600"/>
              </a:spcBef>
              <a:spcAft>
                <a:spcPts val="200"/>
              </a:spcAft>
              <a:buClr>
                <a:schemeClr val="accent2"/>
              </a:buClr>
              <a:buSzPct val="100000"/>
              <a:buFont typeface="Tw Cen MT" panose="020B0602020104020603"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2"/>
              </a:buClr>
              <a:buFont typeface="Wingdings 3" pitchFamily="18"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2"/>
              </a:buClr>
              <a:buFont typeface="Wingdings 3" pitchFamily="18"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9pPr>
          </a:lstStyle>
          <a:p>
            <a:endParaRPr lang="en-US" sz="1400" dirty="0"/>
          </a:p>
          <a:p>
            <a:r>
              <a:rPr lang="en-US" sz="1400" dirty="0"/>
              <a:t>Volunteer Selection and Screening:    Interviews &amp; Reference Checks;</a:t>
            </a:r>
          </a:p>
          <a:p>
            <a:r>
              <a:rPr lang="en-US" sz="1400" dirty="0"/>
              <a:t>Adult Youth Leader Requirements:   Background Checks &amp; Training </a:t>
            </a:r>
          </a:p>
          <a:p>
            <a:r>
              <a:rPr lang="en-US" sz="1400" dirty="0"/>
              <a:t>Youth Requirements:    Medical Forms, Parental Consent &amp; Privacy</a:t>
            </a:r>
          </a:p>
          <a:p>
            <a:r>
              <a:rPr lang="en-US" sz="1400" dirty="0"/>
              <a:t>Supervision and Care of Youth During Elks Youth Activities:    Two-Adult Rule; Unplanned Situations with only One Adult;  Four-Year-Older Rule; Hands Off Rule; Adult/Youth Ratio; One-on-One Contact; Mixed Youth Groups; Bullying and General Harassment;  Hazing &amp; Secret Ceremonies;  Sexual Harassment; Sexual Assault; Sexual Exploitation; Stalking; Grooming; Sexual Activity and Public Displays of Affection; Use of Alcoholic beverages, tobacco, marijuana, and other substances;  Prescription Medications; Verbal Interactions; Discipline &amp; Counseling</a:t>
            </a:r>
          </a:p>
          <a:p>
            <a:r>
              <a:rPr lang="en-US" sz="1400" dirty="0"/>
              <a:t>Travel and Transportation:   Parental Authorization;  Overnight Events (Supervision; Facilities; Shower Times; Sleeping Arrangements; Proper Attire &amp; Crisis Management Plan)</a:t>
            </a:r>
          </a:p>
        </p:txBody>
      </p:sp>
    </p:spTree>
    <p:extLst>
      <p:ext uri="{BB962C8B-B14F-4D97-AF65-F5344CB8AC3E}">
        <p14:creationId xmlns:p14="http://schemas.microsoft.com/office/powerpoint/2010/main" val="231535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A5371-E69B-E169-BA9D-5BDD0B99945D}"/>
              </a:ext>
            </a:extLst>
          </p:cNvPr>
          <p:cNvSpPr>
            <a:spLocks noGrp="1"/>
          </p:cNvSpPr>
          <p:nvPr>
            <p:ph type="title"/>
          </p:nvPr>
        </p:nvSpPr>
        <p:spPr>
          <a:xfrm>
            <a:off x="1359408" y="347062"/>
            <a:ext cx="9720072" cy="1499616"/>
          </a:xfrm>
        </p:spPr>
        <p:txBody>
          <a:bodyPr>
            <a:normAutofit/>
          </a:bodyPr>
          <a:lstStyle/>
          <a:p>
            <a:r>
              <a:rPr lang="en-US" sz="4800" dirty="0">
                <a:solidFill>
                  <a:schemeClr val="accent1"/>
                </a:solidFill>
              </a:rPr>
              <a:t>Elks National Youth Week   (May 1</a:t>
            </a:r>
            <a:r>
              <a:rPr lang="en-US" sz="4800" baseline="30000" dirty="0">
                <a:solidFill>
                  <a:schemeClr val="accent1"/>
                </a:solidFill>
              </a:rPr>
              <a:t>st</a:t>
            </a:r>
            <a:r>
              <a:rPr lang="en-US" sz="4800" dirty="0">
                <a:solidFill>
                  <a:schemeClr val="accent1"/>
                </a:solidFill>
              </a:rPr>
              <a:t>-7</a:t>
            </a:r>
            <a:r>
              <a:rPr lang="en-US" sz="4800" baseline="30000" dirty="0">
                <a:solidFill>
                  <a:schemeClr val="accent1"/>
                </a:solidFill>
              </a:rPr>
              <a:t>th</a:t>
            </a:r>
            <a:r>
              <a:rPr lang="en-US" sz="4800" dirty="0">
                <a:solidFill>
                  <a:schemeClr val="accent1"/>
                </a:solidFill>
              </a:rPr>
              <a:t>)</a:t>
            </a:r>
          </a:p>
        </p:txBody>
      </p:sp>
      <p:sp>
        <p:nvSpPr>
          <p:cNvPr id="5" name="Text Placeholder 4">
            <a:extLst>
              <a:ext uri="{FF2B5EF4-FFF2-40B4-BE49-F238E27FC236}">
                <a16:creationId xmlns:a16="http://schemas.microsoft.com/office/drawing/2014/main" id="{11016C88-8324-36FA-4BDF-FE799A6F6D89}"/>
              </a:ext>
            </a:extLst>
          </p:cNvPr>
          <p:cNvSpPr>
            <a:spLocks noGrp="1"/>
          </p:cNvSpPr>
          <p:nvPr>
            <p:ph type="body" idx="1"/>
          </p:nvPr>
        </p:nvSpPr>
        <p:spPr/>
        <p:txBody>
          <a:bodyPr/>
          <a:lstStyle/>
          <a:p>
            <a:r>
              <a:rPr lang="en-US" dirty="0">
                <a:solidFill>
                  <a:schemeClr val="accent1"/>
                </a:solidFill>
              </a:rPr>
              <a:t>Proclaim National Elks Week</a:t>
            </a:r>
            <a:endParaRPr lang="en-US" b="0" dirty="0">
              <a:solidFill>
                <a:schemeClr val="accent1"/>
              </a:solidFill>
            </a:endParaRPr>
          </a:p>
        </p:txBody>
      </p:sp>
      <p:sp>
        <p:nvSpPr>
          <p:cNvPr id="3" name="Content Placeholder 2">
            <a:extLst>
              <a:ext uri="{FF2B5EF4-FFF2-40B4-BE49-F238E27FC236}">
                <a16:creationId xmlns:a16="http://schemas.microsoft.com/office/drawing/2014/main" id="{FF27E3FF-7C27-6C78-B72E-B22BBD57EAAF}"/>
              </a:ext>
            </a:extLst>
          </p:cNvPr>
          <p:cNvSpPr>
            <a:spLocks noGrp="1"/>
          </p:cNvSpPr>
          <p:nvPr>
            <p:ph sz="half" idx="2"/>
          </p:nvPr>
        </p:nvSpPr>
        <p:spPr/>
        <p:txBody>
          <a:bodyPr anchor="ctr">
            <a:normAutofit/>
          </a:bodyPr>
          <a:lstStyle/>
          <a:p>
            <a:r>
              <a:rPr lang="en-US" sz="2000" dirty="0"/>
              <a:t>Governors of States, Lieutenant Governors, Mayors and other prominent elected officials should be asked to proclaim ELKS National Youth Week.</a:t>
            </a:r>
          </a:p>
          <a:p>
            <a:r>
              <a:rPr lang="en-US" sz="2000" dirty="0"/>
              <a:t>Lodge ER’s can seek similar proclamation or endorsement from Local Mayors of cities or communities. </a:t>
            </a:r>
            <a:endParaRPr lang="en-US" dirty="0"/>
          </a:p>
        </p:txBody>
      </p:sp>
      <p:sp>
        <p:nvSpPr>
          <p:cNvPr id="6" name="Text Placeholder 5">
            <a:extLst>
              <a:ext uri="{FF2B5EF4-FFF2-40B4-BE49-F238E27FC236}">
                <a16:creationId xmlns:a16="http://schemas.microsoft.com/office/drawing/2014/main" id="{51999C99-7B06-675D-5823-F1D2D0A65C44}"/>
              </a:ext>
            </a:extLst>
          </p:cNvPr>
          <p:cNvSpPr>
            <a:spLocks noGrp="1"/>
          </p:cNvSpPr>
          <p:nvPr>
            <p:ph type="body" sz="quarter" idx="3"/>
          </p:nvPr>
        </p:nvSpPr>
        <p:spPr>
          <a:xfrm>
            <a:off x="6553200" y="2114830"/>
            <a:ext cx="4754880" cy="822960"/>
          </a:xfrm>
        </p:spPr>
        <p:txBody>
          <a:bodyPr/>
          <a:lstStyle/>
          <a:p>
            <a:r>
              <a:rPr lang="en-US" b="0" dirty="0">
                <a:solidFill>
                  <a:schemeClr val="accent1"/>
                </a:solidFill>
              </a:rPr>
              <a:t>Annual Youth  Recognition</a:t>
            </a:r>
          </a:p>
        </p:txBody>
      </p:sp>
      <p:sp>
        <p:nvSpPr>
          <p:cNvPr id="7" name="Content Placeholder 6">
            <a:extLst>
              <a:ext uri="{FF2B5EF4-FFF2-40B4-BE49-F238E27FC236}">
                <a16:creationId xmlns:a16="http://schemas.microsoft.com/office/drawing/2014/main" id="{F153C211-3914-EB62-CBC2-8075F1977205}"/>
              </a:ext>
            </a:extLst>
          </p:cNvPr>
          <p:cNvSpPr>
            <a:spLocks noGrp="1"/>
          </p:cNvSpPr>
          <p:nvPr>
            <p:ph sz="quarter" idx="4"/>
          </p:nvPr>
        </p:nvSpPr>
        <p:spPr>
          <a:xfrm>
            <a:off x="6324600" y="3200400"/>
            <a:ext cx="4754880" cy="3433012"/>
          </a:xfrm>
        </p:spPr>
        <p:txBody>
          <a:bodyPr anchor="t">
            <a:normAutofit/>
          </a:bodyPr>
          <a:lstStyle/>
          <a:p>
            <a:pPr marL="285750" indent="-285750"/>
            <a:r>
              <a:rPr lang="en-US" sz="2000" dirty="0"/>
              <a:t>Invite Community Leaders to youth gatherings</a:t>
            </a:r>
          </a:p>
          <a:p>
            <a:pPr marL="285750" indent="-285750"/>
            <a:r>
              <a:rPr lang="en-US" sz="2000" dirty="0"/>
              <a:t>Recognize publicly local Youth Leaders</a:t>
            </a:r>
          </a:p>
          <a:p>
            <a:pPr marL="285750" indent="-285750"/>
            <a:r>
              <a:rPr lang="en-US" sz="2000" dirty="0"/>
              <a:t>Focus on the kids &amp; kid programs</a:t>
            </a:r>
          </a:p>
          <a:p>
            <a:pPr marL="285750" indent="-285750"/>
            <a:r>
              <a:rPr lang="en-US" sz="2000" dirty="0"/>
              <a:t>Honor these young people with a banquet or some public program that school personnel, public officials or other groups interested in the youth recognition are asked to attend and participate.</a:t>
            </a:r>
          </a:p>
          <a:p>
            <a:pPr marL="285750" indent="-285750"/>
            <a:endParaRPr lang="en-US" sz="2000" dirty="0"/>
          </a:p>
          <a:p>
            <a:pPr marL="0" indent="0">
              <a:buNone/>
            </a:pPr>
            <a:endParaRPr lang="en-US" dirty="0"/>
          </a:p>
        </p:txBody>
      </p:sp>
    </p:spTree>
    <p:extLst>
      <p:ext uri="{BB962C8B-B14F-4D97-AF65-F5344CB8AC3E}">
        <p14:creationId xmlns:p14="http://schemas.microsoft.com/office/powerpoint/2010/main" val="15477125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additive="base">
                                        <p:cTn id="3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P spid="6" grpId="0" build="p"/>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76885" y="152400"/>
            <a:ext cx="11610315" cy="1144556"/>
          </a:xfrm>
        </p:spPr>
        <p:txBody>
          <a:bodyPr>
            <a:noAutofit/>
          </a:bodyPr>
          <a:lstStyle/>
          <a:p>
            <a:r>
              <a:rPr lang="en-US" sz="5400" b="1" dirty="0">
                <a:solidFill>
                  <a:schemeClr val="accent1"/>
                </a:solidFill>
              </a:rPr>
              <a:t>Dictionary project</a:t>
            </a:r>
            <a:endParaRPr lang="en-US" sz="5400" b="1" dirty="0">
              <a:solidFill>
                <a:schemeClr val="accent1"/>
              </a:solidFill>
              <a:latin typeface="Arial Rounded MT Bold" panose="020F0704030504030204" pitchFamily="34" charset="0"/>
            </a:endParaRPr>
          </a:p>
        </p:txBody>
      </p:sp>
      <p:sp>
        <p:nvSpPr>
          <p:cNvPr id="9" name="Text Placeholder 8"/>
          <p:cNvSpPr>
            <a:spLocks noGrp="1"/>
          </p:cNvSpPr>
          <p:nvPr>
            <p:ph type="body" idx="1"/>
          </p:nvPr>
        </p:nvSpPr>
        <p:spPr>
          <a:xfrm>
            <a:off x="276885" y="1371600"/>
            <a:ext cx="6428716" cy="1600200"/>
          </a:xfrm>
        </p:spPr>
        <p:txBody>
          <a:bodyPr anchor="ctr">
            <a:normAutofit fontScale="92500" lnSpcReduction="10000"/>
          </a:bodyPr>
          <a:lstStyle/>
          <a:p>
            <a:endParaRPr lang="en-US" sz="1800" b="0" dirty="0"/>
          </a:p>
          <a:p>
            <a:pPr marL="285750" indent="-285750">
              <a:buFont typeface="Arial" panose="020B0604020202020204" pitchFamily="34" charset="0"/>
              <a:buChar char="•"/>
            </a:pPr>
            <a:r>
              <a:rPr lang="en-US" sz="1800" b="0" dirty="0">
                <a:solidFill>
                  <a:schemeClr val="tx1"/>
                </a:solidFill>
              </a:rPr>
              <a:t>Founded in 1995 by Mary French to promote literacy </a:t>
            </a:r>
            <a:r>
              <a:rPr lang="en-US" sz="1800" dirty="0">
                <a:solidFill>
                  <a:schemeClr val="tx1"/>
                </a:solidFill>
              </a:rPr>
              <a:t>to children in third-grade.</a:t>
            </a:r>
          </a:p>
          <a:p>
            <a:pPr marL="285750" indent="-285750">
              <a:buFont typeface="Arial" panose="020B0604020202020204" pitchFamily="34" charset="0"/>
              <a:buChar char="•"/>
            </a:pPr>
            <a:r>
              <a:rPr lang="en-US" sz="1800" b="0" dirty="0">
                <a:solidFill>
                  <a:schemeClr val="tx1"/>
                </a:solidFill>
              </a:rPr>
              <a:t>Over 15 million dictionaries have been distributed since 1995. </a:t>
            </a:r>
          </a:p>
          <a:p>
            <a:pPr marL="285750" indent="-285750">
              <a:buFont typeface="Arial" panose="020B0604020202020204" pitchFamily="34" charset="0"/>
              <a:buChar char="•"/>
            </a:pPr>
            <a:r>
              <a:rPr lang="en-US" sz="1800" b="0" dirty="0">
                <a:solidFill>
                  <a:schemeClr val="tx1"/>
                </a:solidFill>
              </a:rPr>
              <a:t>Elks started using the program in 2004.</a:t>
            </a:r>
          </a:p>
          <a:p>
            <a:pPr marL="285750" indent="-285750">
              <a:buFont typeface="Arial" panose="020B0604020202020204" pitchFamily="34" charset="0"/>
              <a:buChar char="•"/>
            </a:pPr>
            <a:r>
              <a:rPr lang="en-US" sz="1800" dirty="0">
                <a:solidFill>
                  <a:schemeClr val="tx1"/>
                </a:solidFill>
              </a:rPr>
              <a:t>Elks deliver dictionaries to local 3</a:t>
            </a:r>
            <a:r>
              <a:rPr lang="en-US" sz="1800" baseline="30000" dirty="0">
                <a:solidFill>
                  <a:schemeClr val="tx1"/>
                </a:solidFill>
              </a:rPr>
              <a:t>rd</a:t>
            </a:r>
            <a:r>
              <a:rPr lang="en-US" sz="1800" dirty="0">
                <a:solidFill>
                  <a:schemeClr val="tx1"/>
                </a:solidFill>
              </a:rPr>
              <a:t> graders.  </a:t>
            </a:r>
          </a:p>
          <a:p>
            <a:pPr marL="285750" indent="-285750">
              <a:buFont typeface="Arial" panose="020B0604020202020204" pitchFamily="34" charset="0"/>
              <a:buChar char="•"/>
            </a:pPr>
            <a:r>
              <a:rPr lang="en-US" sz="1800" b="0" dirty="0">
                <a:solidFill>
                  <a:schemeClr val="tx1"/>
                </a:solidFill>
              </a:rPr>
              <a:t>600 plus lodges across the country actively support this program</a:t>
            </a:r>
          </a:p>
        </p:txBody>
      </p:sp>
      <p:pic>
        <p:nvPicPr>
          <p:cNvPr id="6" name="Picture 5">
            <a:extLst>
              <a:ext uri="{FF2B5EF4-FFF2-40B4-BE49-F238E27FC236}">
                <a16:creationId xmlns:a16="http://schemas.microsoft.com/office/drawing/2014/main" id="{EA90BDAF-157B-4539-901B-3B49FC9A2446}"/>
              </a:ext>
            </a:extLst>
          </p:cNvPr>
          <p:cNvPicPr>
            <a:picLocks noChangeAspect="1"/>
          </p:cNvPicPr>
          <p:nvPr/>
        </p:nvPicPr>
        <p:blipFill>
          <a:blip r:embed="rId3"/>
          <a:srcRect/>
          <a:stretch/>
        </p:blipFill>
        <p:spPr>
          <a:xfrm>
            <a:off x="7848600" y="914400"/>
            <a:ext cx="3662702" cy="4533048"/>
          </a:xfrm>
          <a:prstGeom prst="rect">
            <a:avLst/>
          </a:prstGeom>
        </p:spPr>
      </p:pic>
      <p:sp>
        <p:nvSpPr>
          <p:cNvPr id="2" name="TextBox 1">
            <a:extLst>
              <a:ext uri="{FF2B5EF4-FFF2-40B4-BE49-F238E27FC236}">
                <a16:creationId xmlns:a16="http://schemas.microsoft.com/office/drawing/2014/main" id="{F5C5B8EA-8B5A-5453-ADF9-21E8ECDFFA55}"/>
              </a:ext>
            </a:extLst>
          </p:cNvPr>
          <p:cNvSpPr txBox="1"/>
          <p:nvPr/>
        </p:nvSpPr>
        <p:spPr>
          <a:xfrm>
            <a:off x="381000" y="3886200"/>
            <a:ext cx="6934200" cy="2646878"/>
          </a:xfrm>
          <a:prstGeom prst="rect">
            <a:avLst/>
          </a:prstGeom>
          <a:noFill/>
        </p:spPr>
        <p:txBody>
          <a:bodyPr wrap="square" rtlCol="0">
            <a:spAutoFit/>
          </a:bodyPr>
          <a:lstStyle/>
          <a:p>
            <a:pPr algn="ctr"/>
            <a:r>
              <a:rPr lang="en-US" sz="4000" dirty="0">
                <a:solidFill>
                  <a:schemeClr val="accent1"/>
                </a:solidFill>
              </a:rPr>
              <a:t>Sample Kits Available</a:t>
            </a:r>
          </a:p>
          <a:p>
            <a:endParaRPr lang="en-US" dirty="0"/>
          </a:p>
          <a:p>
            <a:r>
              <a:rPr lang="en-US" dirty="0"/>
              <a:t>There are two sample kits both have five books each and can be purchased for $15:</a:t>
            </a:r>
          </a:p>
          <a:p>
            <a:endParaRPr lang="en-US" dirty="0"/>
          </a:p>
          <a:p>
            <a:pPr marL="342900" indent="-342900">
              <a:buFont typeface="+mj-lt"/>
              <a:buAutoNum type="arabicPeriod"/>
            </a:pPr>
            <a:r>
              <a:rPr lang="en-US" dirty="0">
                <a:latin typeface="Tw Cen MT" panose="020B0602020104020603" pitchFamily="34" charset="0"/>
              </a:rPr>
              <a:t>P</a:t>
            </a:r>
            <a:r>
              <a:rPr lang="en-US" b="0" i="0" dirty="0">
                <a:effectLst/>
                <a:latin typeface="Tw Cen MT" panose="020B0602020104020603" pitchFamily="34" charset="0"/>
              </a:rPr>
              <a:t>rovides all five of the American English language dictionaries.</a:t>
            </a:r>
          </a:p>
          <a:p>
            <a:pPr marL="342900" indent="-342900">
              <a:buFont typeface="+mj-lt"/>
              <a:buAutoNum type="arabicPeriod"/>
            </a:pPr>
            <a:r>
              <a:rPr lang="en-US" dirty="0">
                <a:latin typeface="Tw Cen MT" panose="020B0602020104020603" pitchFamily="34" charset="0"/>
              </a:rPr>
              <a:t>C</a:t>
            </a:r>
            <a:r>
              <a:rPr lang="en-US" b="0" i="0" dirty="0">
                <a:effectLst/>
                <a:latin typeface="Tw Cen MT" panose="020B0602020104020603" pitchFamily="34" charset="0"/>
              </a:rPr>
              <a:t>ontains a dictionary and thesaurus usage guide, an English dictionary, an English-to-Spanish dictionary, an atlas, and a thesaurus.</a:t>
            </a:r>
            <a:endParaRPr lang="en-US" dirty="0">
              <a:latin typeface="Tw Cen MT" panose="020B0602020104020603" pitchFamily="34" charset="0"/>
            </a:endParaRPr>
          </a:p>
        </p:txBody>
      </p:sp>
    </p:spTree>
    <p:extLst>
      <p:ext uri="{BB962C8B-B14F-4D97-AF65-F5344CB8AC3E}">
        <p14:creationId xmlns:p14="http://schemas.microsoft.com/office/powerpoint/2010/main" val="216236210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vert="horz" lIns="91440" tIns="45720" rIns="91440" bIns="45720" rtlCol="0" anchor="ctr">
            <a:normAutofit/>
          </a:bodyPr>
          <a:lstStyle/>
          <a:p>
            <a:r>
              <a:rPr lang="en-US" sz="4800" dirty="0">
                <a:solidFill>
                  <a:schemeClr val="accent1"/>
                </a:solidFill>
              </a:rPr>
              <a:t>Americanism essay contest</a:t>
            </a:r>
          </a:p>
        </p:txBody>
      </p:sp>
      <p:sp>
        <p:nvSpPr>
          <p:cNvPr id="9" name="Text Placeholder 8"/>
          <p:cNvSpPr>
            <a:spLocks noGrp="1"/>
          </p:cNvSpPr>
          <p:nvPr>
            <p:ph type="body" idx="1"/>
          </p:nvPr>
        </p:nvSpPr>
        <p:spPr>
          <a:xfrm>
            <a:off x="609601" y="2286000"/>
            <a:ext cx="5867400" cy="3657600"/>
          </a:xfrm>
        </p:spPr>
        <p:txBody>
          <a:bodyPr vert="horz" lIns="91440" tIns="45720" rIns="91440" bIns="45720" rtlCol="0" anchor="ctr">
            <a:normAutofit fontScale="92500" lnSpcReduction="10000"/>
          </a:bodyPr>
          <a:lstStyle/>
          <a:p>
            <a:pPr algn="l"/>
            <a:r>
              <a:rPr lang="en-US" sz="2000" b="1" dirty="0">
                <a:solidFill>
                  <a:schemeClr val="tx1"/>
                </a:solidFill>
                <a:latin typeface="+mj-lt"/>
              </a:rPr>
              <a:t>Promoting Patriotism among young people.</a:t>
            </a:r>
          </a:p>
          <a:p>
            <a:pPr algn="l"/>
            <a:endParaRPr lang="en-US" sz="2000" b="1" dirty="0">
              <a:solidFill>
                <a:schemeClr val="tx1"/>
              </a:solidFill>
              <a:latin typeface="+mj-lt"/>
            </a:endParaRPr>
          </a:p>
          <a:p>
            <a:pPr marL="285750" indent="-285750" algn="l">
              <a:buFont typeface="Arial" panose="020B0604020202020204" pitchFamily="34" charset="0"/>
              <a:buChar char="•"/>
            </a:pPr>
            <a:r>
              <a:rPr lang="en-US" sz="2000" dirty="0">
                <a:solidFill>
                  <a:schemeClr val="tx1"/>
                </a:solidFill>
                <a:latin typeface="+mj-lt"/>
              </a:rPr>
              <a:t>E</a:t>
            </a:r>
            <a:r>
              <a:rPr lang="en-US" sz="2000" b="0" i="0" dirty="0">
                <a:solidFill>
                  <a:schemeClr val="tx1"/>
                </a:solidFill>
                <a:effectLst/>
                <a:latin typeface="+mj-lt"/>
              </a:rPr>
              <a:t>ligible participants must be Students enrolled in 5th - 8th grade.</a:t>
            </a:r>
          </a:p>
          <a:p>
            <a:pPr marL="285750" indent="-285750" algn="l">
              <a:buFont typeface="Arial" panose="020B0604020202020204" pitchFamily="34" charset="0"/>
              <a:buChar char="•"/>
            </a:pPr>
            <a:r>
              <a:rPr lang="en-US" sz="2000" b="0" i="0" dirty="0">
                <a:solidFill>
                  <a:schemeClr val="tx1"/>
                </a:solidFill>
                <a:effectLst/>
                <a:latin typeface="+mj-lt"/>
              </a:rPr>
              <a:t>Essay length is not to exceed 300 words.</a:t>
            </a:r>
          </a:p>
          <a:p>
            <a:pPr marL="285750" indent="-285750" algn="l">
              <a:buFont typeface="Arial" panose="020B0604020202020204" pitchFamily="34" charset="0"/>
              <a:buChar char="•"/>
            </a:pPr>
            <a:r>
              <a:rPr lang="en-US" sz="2000" b="0" i="0" dirty="0">
                <a:solidFill>
                  <a:schemeClr val="tx1"/>
                </a:solidFill>
                <a:effectLst/>
                <a:latin typeface="+mj-lt"/>
              </a:rPr>
              <a:t>Essay must be typed or legibly printed in ink. Also, Essay must be submitted as written (or typed) by the entrant.</a:t>
            </a:r>
          </a:p>
          <a:p>
            <a:pPr marL="285750" indent="-285750" algn="l">
              <a:buFont typeface="Arial" panose="020B0604020202020204" pitchFamily="34" charset="0"/>
              <a:buChar char="•"/>
            </a:pPr>
            <a:r>
              <a:rPr lang="en-US" sz="2000" b="0" i="0" dirty="0">
                <a:solidFill>
                  <a:schemeClr val="tx1"/>
                </a:solidFill>
                <a:effectLst/>
                <a:latin typeface="+mj-lt"/>
              </a:rPr>
              <a:t>Essay must be submitted for judging to the Elks Lodge nearest to the address of the entrant.</a:t>
            </a:r>
          </a:p>
          <a:p>
            <a:pPr marL="285750" indent="-285750" algn="l">
              <a:buFont typeface="Arial" panose="020B0604020202020204" pitchFamily="34" charset="0"/>
              <a:buChar char="•"/>
            </a:pPr>
            <a:r>
              <a:rPr lang="en-US" sz="2000" b="0" i="0" dirty="0">
                <a:solidFill>
                  <a:schemeClr val="tx1"/>
                </a:solidFill>
                <a:effectLst/>
                <a:latin typeface="+mj-lt"/>
              </a:rPr>
              <a:t>Participant must be identified by name, grade, school attending and sponsoring Elks Lodge on the Essay.</a:t>
            </a:r>
          </a:p>
          <a:p>
            <a:pPr indent="-228600">
              <a:lnSpc>
                <a:spcPct val="110000"/>
              </a:lnSpc>
              <a:buFont typeface="Arial" panose="020B0604020202020204" pitchFamily="34" charset="0"/>
              <a:buChar char="•"/>
            </a:pPr>
            <a:endParaRPr lang="en-US" sz="2800" dirty="0">
              <a:solidFill>
                <a:schemeClr val="tx1"/>
              </a:solidFill>
            </a:endParaRPr>
          </a:p>
          <a:p>
            <a:pPr>
              <a:lnSpc>
                <a:spcPct val="110000"/>
              </a:lnSpc>
            </a:pPr>
            <a:r>
              <a:rPr lang="en-US" sz="2100" dirty="0">
                <a:solidFill>
                  <a:schemeClr val="tx1"/>
                </a:solidFill>
                <a:latin typeface="+mj-lt"/>
              </a:rPr>
              <a:t>Application packets can be downloaded at: https://www.elks.org/programs/americanism.cfm</a:t>
            </a:r>
          </a:p>
        </p:txBody>
      </p:sp>
      <p:pic>
        <p:nvPicPr>
          <p:cNvPr id="6" name="Picture 5">
            <a:extLst>
              <a:ext uri="{FF2B5EF4-FFF2-40B4-BE49-F238E27FC236}">
                <a16:creationId xmlns:a16="http://schemas.microsoft.com/office/drawing/2014/main" id="{EA90BDAF-157B-4539-901B-3B49FC9A2446}"/>
              </a:ext>
            </a:extLst>
          </p:cNvPr>
          <p:cNvPicPr>
            <a:picLocks noChangeAspect="1"/>
          </p:cNvPicPr>
          <p:nvPr/>
        </p:nvPicPr>
        <p:blipFill>
          <a:blip r:embed="rId4"/>
          <a:stretch/>
        </p:blipFill>
        <p:spPr>
          <a:xfrm>
            <a:off x="8305800" y="614399"/>
            <a:ext cx="3511778" cy="2336928"/>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pic>
        <p:nvPicPr>
          <p:cNvPr id="3076" name="Picture 4" descr="How to Structure an Essay | Paperpal">
            <a:extLst>
              <a:ext uri="{FF2B5EF4-FFF2-40B4-BE49-F238E27FC236}">
                <a16:creationId xmlns:a16="http://schemas.microsoft.com/office/drawing/2014/main" id="{E44734CE-0E8D-1B90-7F4F-40D51D543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348979"/>
            <a:ext cx="4759553" cy="316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8487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4352" y="369680"/>
            <a:ext cx="6732242" cy="937039"/>
          </a:xfrm>
        </p:spPr>
        <p:txBody>
          <a:bodyPr>
            <a:normAutofit/>
          </a:bodyPr>
          <a:lstStyle/>
          <a:p>
            <a:r>
              <a:rPr lang="en-US" sz="4800" b="1" dirty="0">
                <a:solidFill>
                  <a:schemeClr val="accent1"/>
                </a:solidFill>
              </a:rPr>
              <a:t>Jr. Golf program</a:t>
            </a:r>
          </a:p>
        </p:txBody>
      </p:sp>
      <p:sp>
        <p:nvSpPr>
          <p:cNvPr id="4" name="Text Placeholder 3"/>
          <p:cNvSpPr>
            <a:spLocks noGrp="1"/>
          </p:cNvSpPr>
          <p:nvPr>
            <p:ph type="body" idx="1"/>
          </p:nvPr>
        </p:nvSpPr>
        <p:spPr>
          <a:xfrm>
            <a:off x="6096000" y="1676400"/>
            <a:ext cx="5410200" cy="4343400"/>
          </a:xfrm>
        </p:spPr>
        <p:txBody>
          <a:bodyPr>
            <a:normAutofit/>
          </a:bodyPr>
          <a:lstStyle/>
          <a:p>
            <a:pPr marL="342900" indent="-342900" algn="l">
              <a:buFont typeface="Arial" panose="020B0604020202020204" pitchFamily="34" charset="0"/>
              <a:buChar char="•"/>
            </a:pPr>
            <a:r>
              <a:rPr lang="en-US" sz="2000" dirty="0"/>
              <a:t>Golf is becoming as popular among boys and girls as soccer</a:t>
            </a:r>
          </a:p>
          <a:p>
            <a:pPr marL="342900" indent="-342900" algn="l">
              <a:lnSpc>
                <a:spcPct val="110000"/>
              </a:lnSpc>
              <a:buFont typeface="Arial" panose="020B0604020202020204" pitchFamily="34" charset="0"/>
              <a:buChar char="•"/>
            </a:pPr>
            <a:r>
              <a:rPr lang="en-US" sz="2000" dirty="0"/>
              <a:t>Sponsor a league, tournament, or a camp.</a:t>
            </a:r>
          </a:p>
          <a:p>
            <a:pPr marL="342900" indent="-342900" algn="l">
              <a:lnSpc>
                <a:spcPct val="110000"/>
              </a:lnSpc>
              <a:buFont typeface="Arial" panose="020B0604020202020204" pitchFamily="34" charset="0"/>
              <a:buChar char="•"/>
            </a:pPr>
            <a:r>
              <a:rPr lang="en-US" sz="2000" dirty="0"/>
              <a:t>Invite a professional or trick-shot person to teach some skills.</a:t>
            </a:r>
          </a:p>
          <a:p>
            <a:pPr marL="342900" indent="-342900" algn="l">
              <a:lnSpc>
                <a:spcPct val="110000"/>
              </a:lnSpc>
              <a:buFont typeface="Arial" panose="020B0604020202020204" pitchFamily="34" charset="0"/>
              <a:buChar char="•"/>
            </a:pPr>
            <a:r>
              <a:rPr lang="en-US" sz="2000" dirty="0"/>
              <a:t>Schedule a youth day at a driving range and rotate courses if possible.</a:t>
            </a:r>
          </a:p>
          <a:p>
            <a:pPr algn="l"/>
            <a:endParaRPr lang="en-US" sz="2000" dirty="0"/>
          </a:p>
        </p:txBody>
      </p:sp>
      <p:pic>
        <p:nvPicPr>
          <p:cNvPr id="5122" name="Picture 2" descr="Youth Golf | Hurricane Recreation">
            <a:extLst>
              <a:ext uri="{FF2B5EF4-FFF2-40B4-BE49-F238E27FC236}">
                <a16:creationId xmlns:a16="http://schemas.microsoft.com/office/drawing/2014/main" id="{B970CB51-3A43-5CDB-5CCB-88598E2FD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409" y="565039"/>
            <a:ext cx="3559591" cy="23478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unior Golf Programs | Old Fort Golf Club">
            <a:extLst>
              <a:ext uri="{FF2B5EF4-FFF2-40B4-BE49-F238E27FC236}">
                <a16:creationId xmlns:a16="http://schemas.microsoft.com/office/drawing/2014/main" id="{01ACC2DC-2191-687A-C064-7FD951ED0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505200"/>
            <a:ext cx="51435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61826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33079" y="281719"/>
            <a:ext cx="6732242" cy="937039"/>
          </a:xfrm>
        </p:spPr>
        <p:txBody>
          <a:bodyPr>
            <a:normAutofit/>
          </a:bodyPr>
          <a:lstStyle/>
          <a:p>
            <a:r>
              <a:rPr lang="en-US" sz="4800" b="1" dirty="0">
                <a:solidFill>
                  <a:schemeClr val="accent1"/>
                </a:solidFill>
              </a:rPr>
              <a:t>soccer Shoot</a:t>
            </a:r>
          </a:p>
        </p:txBody>
      </p:sp>
      <p:sp>
        <p:nvSpPr>
          <p:cNvPr id="4" name="Text Placeholder 3"/>
          <p:cNvSpPr>
            <a:spLocks noGrp="1"/>
          </p:cNvSpPr>
          <p:nvPr>
            <p:ph type="body" idx="1"/>
          </p:nvPr>
        </p:nvSpPr>
        <p:spPr>
          <a:xfrm>
            <a:off x="6096000" y="1676400"/>
            <a:ext cx="5410200" cy="4343400"/>
          </a:xfrm>
        </p:spPr>
        <p:txBody>
          <a:bodyPr>
            <a:normAutofit/>
          </a:bodyPr>
          <a:lstStyle/>
          <a:p>
            <a:pPr marL="285750" indent="-285750" algn="l">
              <a:buFont typeface="Arial" panose="020B0604020202020204" pitchFamily="34" charset="0"/>
              <a:buChar char="•"/>
            </a:pPr>
            <a:r>
              <a:rPr lang="en-US" sz="2000" dirty="0"/>
              <a:t>Soccer is one of the fastest growing youth activities in the country.</a:t>
            </a:r>
          </a:p>
          <a:p>
            <a:pPr marL="285750" indent="-285750" algn="l">
              <a:buFont typeface="Arial" panose="020B0604020202020204" pitchFamily="34" charset="0"/>
              <a:buChar char="•"/>
            </a:pPr>
            <a:r>
              <a:rPr lang="en-US" sz="2000" dirty="0"/>
              <a:t>Soccer Shoot is a contest for Boys and Girls ages 14 &amp; under. </a:t>
            </a:r>
          </a:p>
          <a:p>
            <a:pPr marL="742950" lvl="1" indent="-285750">
              <a:buFont typeface="Arial" panose="020B0604020202020204" pitchFamily="34" charset="0"/>
              <a:buChar char="•"/>
            </a:pPr>
            <a:r>
              <a:rPr lang="en-US" sz="2000" dirty="0"/>
              <a:t>Five Goals U-8 (48” – 17” Goals)</a:t>
            </a:r>
          </a:p>
          <a:p>
            <a:pPr marL="742950" lvl="1" indent="-285750">
              <a:buFont typeface="Arial" panose="020B0604020202020204" pitchFamily="34" charset="0"/>
              <a:buChar char="•"/>
            </a:pPr>
            <a:r>
              <a:rPr lang="en-US" sz="2000" dirty="0"/>
              <a:t>Grid Goal Contest </a:t>
            </a:r>
          </a:p>
          <a:p>
            <a:pPr marL="285750" indent="-285750" algn="l">
              <a:buFont typeface="Arial" panose="020B0604020202020204" pitchFamily="34" charset="0"/>
              <a:buChar char="•"/>
            </a:pPr>
            <a:r>
              <a:rPr lang="en-US" sz="2000" dirty="0"/>
              <a:t>Set up at a local park, or local YMCA, contact local soccer clubs and local schools.</a:t>
            </a:r>
          </a:p>
          <a:p>
            <a:pPr marL="285750" indent="-285750" algn="l">
              <a:buFont typeface="Arial" panose="020B0604020202020204" pitchFamily="34" charset="0"/>
              <a:buChar char="•"/>
            </a:pPr>
            <a:r>
              <a:rPr lang="en-US" sz="2000" dirty="0"/>
              <a:t>Local, State, and Regional Competitions. Working on a National Competition. </a:t>
            </a:r>
          </a:p>
          <a:p>
            <a:pPr marL="457200" indent="-457200" algn="l">
              <a:buFont typeface="Arial" panose="020B0604020202020204" pitchFamily="34" charset="0"/>
              <a:buChar char="•"/>
            </a:pPr>
            <a:endParaRPr lang="en-US" sz="2000" dirty="0"/>
          </a:p>
          <a:p>
            <a:pPr marL="457200" indent="-457200" algn="l">
              <a:buFont typeface="Arial" panose="020B0604020202020204" pitchFamily="34" charset="0"/>
              <a:buChar char="•"/>
            </a:pPr>
            <a:r>
              <a:rPr lang="en-US" sz="2000" b="1" dirty="0">
                <a:solidFill>
                  <a:schemeClr val="tx1"/>
                </a:solidFill>
              </a:rPr>
              <a:t>Chairman: Loren Anthony</a:t>
            </a:r>
            <a:endParaRPr lang="en-US" sz="2000" dirty="0">
              <a:solidFill>
                <a:schemeClr val="tx1"/>
              </a:solidFill>
            </a:endParaRPr>
          </a:p>
        </p:txBody>
      </p:sp>
      <p:pic>
        <p:nvPicPr>
          <p:cNvPr id="2050" name="Picture 2" descr="A coach talking to a soccer team made up of young kids.">
            <a:extLst>
              <a:ext uri="{FF2B5EF4-FFF2-40B4-BE49-F238E27FC236}">
                <a16:creationId xmlns:a16="http://schemas.microsoft.com/office/drawing/2014/main" id="{A81A0AD6-3DE5-D332-ACC7-3B0E1C5FD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18" y="3398196"/>
            <a:ext cx="4720922" cy="31472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0A19EA7-81A5-1869-BB57-8779B3DFC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406" y="914400"/>
            <a:ext cx="3515346" cy="2242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40956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33079" y="281719"/>
            <a:ext cx="6732242" cy="937039"/>
          </a:xfrm>
        </p:spPr>
        <p:txBody>
          <a:bodyPr>
            <a:normAutofit/>
          </a:bodyPr>
          <a:lstStyle/>
          <a:p>
            <a:r>
              <a:rPr lang="en-US" sz="4800" b="1" dirty="0">
                <a:solidFill>
                  <a:schemeClr val="accent1"/>
                </a:solidFill>
              </a:rPr>
              <a:t>Hoop Shoot</a:t>
            </a:r>
          </a:p>
        </p:txBody>
      </p:sp>
      <p:sp>
        <p:nvSpPr>
          <p:cNvPr id="4" name="Text Placeholder 3"/>
          <p:cNvSpPr>
            <a:spLocks noGrp="1"/>
          </p:cNvSpPr>
          <p:nvPr>
            <p:ph type="body" idx="1"/>
          </p:nvPr>
        </p:nvSpPr>
        <p:spPr>
          <a:xfrm>
            <a:off x="3505200" y="1529585"/>
            <a:ext cx="8229601" cy="3380961"/>
          </a:xfrm>
        </p:spPr>
        <p:txBody>
          <a:bodyPr>
            <a:normAutofit/>
          </a:bodyPr>
          <a:lstStyle/>
          <a:p>
            <a:pPr marL="457200" indent="-457200" algn="l">
              <a:buFont typeface="Arial" panose="020B0604020202020204" pitchFamily="34" charset="0"/>
              <a:buChar char="•"/>
            </a:pPr>
            <a:r>
              <a:rPr lang="en-US" sz="2000" dirty="0"/>
              <a:t>Hoop Shoot is a free throw contest for Boys and Girls ages 8 – 13. Team up with your schools, local YMCA or club basketball teams.</a:t>
            </a:r>
          </a:p>
          <a:p>
            <a:pPr marL="457200" indent="-457200" algn="l">
              <a:buFont typeface="Arial" panose="020B0604020202020204" pitchFamily="34" charset="0"/>
              <a:buChar char="•"/>
            </a:pPr>
            <a:endParaRPr lang="en-US" sz="2000" dirty="0"/>
          </a:p>
          <a:p>
            <a:pPr marL="457200" indent="-457200" algn="l">
              <a:buFont typeface="Arial" panose="020B0604020202020204" pitchFamily="34" charset="0"/>
              <a:buChar char="•"/>
            </a:pPr>
            <a:r>
              <a:rPr lang="en-US" sz="2000" dirty="0"/>
              <a:t>Local, District, State, Regional and National Competitions </a:t>
            </a:r>
          </a:p>
          <a:p>
            <a:pPr marL="457200" indent="-457200" algn="l">
              <a:buFont typeface="Arial" panose="020B0604020202020204" pitchFamily="34" charset="0"/>
              <a:buChar char="•"/>
            </a:pPr>
            <a:endParaRPr lang="en-US" sz="2000" dirty="0"/>
          </a:p>
          <a:p>
            <a:pPr marL="457200" indent="-457200" algn="l">
              <a:buFont typeface="Arial" panose="020B0604020202020204" pitchFamily="34" charset="0"/>
              <a:buChar char="•"/>
            </a:pPr>
            <a:r>
              <a:rPr lang="en-US" sz="2000" b="1" dirty="0" err="1">
                <a:solidFill>
                  <a:schemeClr val="tx1"/>
                </a:solidFill>
              </a:rPr>
              <a:t>Chairman:Tony</a:t>
            </a:r>
            <a:r>
              <a:rPr lang="en-US" sz="2000" b="1" dirty="0">
                <a:solidFill>
                  <a:schemeClr val="tx1"/>
                </a:solidFill>
              </a:rPr>
              <a:t> Nash</a:t>
            </a:r>
            <a:endParaRPr lang="en-US" sz="2000" dirty="0">
              <a:solidFill>
                <a:schemeClr val="tx1"/>
              </a:solidFill>
            </a:endParaRPr>
          </a:p>
        </p:txBody>
      </p:sp>
      <p:pic>
        <p:nvPicPr>
          <p:cNvPr id="3" name="Picture 2">
            <a:extLst>
              <a:ext uri="{FF2B5EF4-FFF2-40B4-BE49-F238E27FC236}">
                <a16:creationId xmlns:a16="http://schemas.microsoft.com/office/drawing/2014/main" id="{DC801266-1EF9-4C3E-8481-B358A9CC1E89}"/>
              </a:ext>
            </a:extLst>
          </p:cNvPr>
          <p:cNvPicPr>
            <a:picLocks noChangeAspect="1"/>
          </p:cNvPicPr>
          <p:nvPr/>
        </p:nvPicPr>
        <p:blipFill rotWithShape="1">
          <a:blip r:embed="rId3"/>
          <a:srcRect l="30551" r="29383"/>
          <a:stretch/>
        </p:blipFill>
        <p:spPr>
          <a:xfrm>
            <a:off x="533400" y="376646"/>
            <a:ext cx="2257778" cy="3048000"/>
          </a:xfrm>
          <a:prstGeom prst="rect">
            <a:avLst/>
          </a:prstGeom>
        </p:spPr>
      </p:pic>
      <mc:AlternateContent xmlns:mc="http://schemas.openxmlformats.org/markup-compatibility/2006">
        <mc:Choice xmlns:am3d="http://schemas.microsoft.com/office/drawing/2017/model3d" Requires="am3d">
          <p:graphicFrame>
            <p:nvGraphicFramePr>
              <p:cNvPr id="6" name="3D Model 5" descr="Basketball">
                <a:extLst>
                  <a:ext uri="{FF2B5EF4-FFF2-40B4-BE49-F238E27FC236}">
                    <a16:creationId xmlns:a16="http://schemas.microsoft.com/office/drawing/2014/main" id="{7741620C-4419-B410-695B-40A15E30B240}"/>
                  </a:ext>
                </a:extLst>
              </p:cNvPr>
              <p:cNvGraphicFramePr>
                <a:graphicFrameLocks noChangeAspect="1"/>
              </p:cNvGraphicFramePr>
              <p:nvPr/>
            </p:nvGraphicFramePr>
            <p:xfrm>
              <a:off x="922625" y="3725848"/>
              <a:ext cx="2379773" cy="2379773"/>
            </p:xfrm>
            <a:graphic>
              <a:graphicData uri="http://schemas.microsoft.com/office/drawing/2017/model3d">
                <am3d:model3d r:embed="rId4">
                  <am3d:spPr>
                    <a:xfrm>
                      <a:off x="0" y="0"/>
                      <a:ext cx="2379773" cy="2379773"/>
                    </a:xfrm>
                    <a:prstGeom prst="rect">
                      <a:avLst/>
                    </a:prstGeom>
                  </am3d:spPr>
                  <am3d:camera>
                    <am3d:pos x="0" y="0" z="81463768"/>
                    <am3d:up dx="0" dy="36000000" dz="0"/>
                    <am3d:lookAt x="0" y="0" z="0"/>
                    <am3d:perspective fov="2700000"/>
                  </am3d:camera>
                  <am3d:trans>
                    <am3d:meterPerModelUnit n="4549093" d="1000000"/>
                    <am3d:preTrans dx="0" dy="-17998034" dz="0"/>
                    <am3d:scale>
                      <am3d:sx n="1000000" d="1000000"/>
                      <am3d:sy n="1000000" d="1000000"/>
                      <am3d:sz n="1000000" d="1000000"/>
                    </am3d:scale>
                    <am3d:rot ax="8700000" ay="-1800000" az="-9600000"/>
                    <am3d:postTrans dx="0" dy="0" dz="0"/>
                  </am3d:trans>
                  <am3d:raster rName="Office3DRenderer" rVer="16.0.8326">
                    <am3d:blip r:embed="rId5"/>
                  </am3d:raster>
                  <am3d:objViewport viewportSz="41693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Basketball">
                <a:extLst>
                  <a:ext uri="{FF2B5EF4-FFF2-40B4-BE49-F238E27FC236}">
                    <a16:creationId xmlns:a16="http://schemas.microsoft.com/office/drawing/2014/main" id="{7741620C-4419-B410-695B-40A15E30B240}"/>
                  </a:ext>
                </a:extLst>
              </p:cNvPr>
              <p:cNvPicPr>
                <a:picLocks noGrp="1" noRot="1" noChangeAspect="1" noMove="1" noResize="1" noEditPoints="1" noAdjustHandles="1" noChangeArrowheads="1" noChangeShapeType="1" noCrop="1"/>
              </p:cNvPicPr>
              <p:nvPr/>
            </p:nvPicPr>
            <p:blipFill>
              <a:blip r:embed="rId5"/>
              <a:stretch>
                <a:fillRect/>
              </a:stretch>
            </p:blipFill>
            <p:spPr>
              <a:xfrm>
                <a:off x="922625" y="3725848"/>
                <a:ext cx="2379773" cy="2379773"/>
              </a:xfrm>
              <a:prstGeom prst="rect">
                <a:avLst/>
              </a:prstGeom>
            </p:spPr>
          </p:pic>
        </mc:Fallback>
      </mc:AlternateContent>
    </p:spTree>
    <p:extLst>
      <p:ext uri="{BB962C8B-B14F-4D97-AF65-F5344CB8AC3E}">
        <p14:creationId xmlns:p14="http://schemas.microsoft.com/office/powerpoint/2010/main" val="143687553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9232</TotalTime>
  <Words>1739</Words>
  <Application>Microsoft Office PowerPoint</Application>
  <PresentationFormat>Widescreen</PresentationFormat>
  <Paragraphs>225</Paragraphs>
  <Slides>23</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Rounded MT Bold</vt:lpstr>
      <vt:lpstr>Corbel</vt:lpstr>
      <vt:lpstr>Tw Cen MT</vt:lpstr>
      <vt:lpstr>Tw Cen MT Condensed</vt:lpstr>
      <vt:lpstr>Wingdings</vt:lpstr>
      <vt:lpstr>Wingdings 3</vt:lpstr>
      <vt:lpstr>Integral</vt:lpstr>
      <vt:lpstr>2024-2025 Mid-Winter meeting Kansas State Elks  Youth Activities</vt:lpstr>
      <vt:lpstr>Youth Protection Guidelines</vt:lpstr>
      <vt:lpstr>Youth Protection Guidelines</vt:lpstr>
      <vt:lpstr>Elks National Youth Week   (May 1st-7th)</vt:lpstr>
      <vt:lpstr>Dictionary project</vt:lpstr>
      <vt:lpstr>Americanism essay contest</vt:lpstr>
      <vt:lpstr>Jr. Golf program</vt:lpstr>
      <vt:lpstr>soccer Shoot</vt:lpstr>
      <vt:lpstr>Hoop Shoot</vt:lpstr>
      <vt:lpstr>PowerPoint Presentation</vt:lpstr>
      <vt:lpstr>PowerPoint Presentation</vt:lpstr>
      <vt:lpstr>Marvin M. Lewis Award</vt:lpstr>
      <vt:lpstr>Student or Teenager of the Month/Year</vt:lpstr>
      <vt:lpstr>Junior reserve officers’ training corps. (J.R.O.T.C) RECOGNITION program</vt:lpstr>
      <vt:lpstr>j.r.o.t.c Recognition program</vt:lpstr>
      <vt:lpstr>j.r.o.t.c. Recognition program</vt:lpstr>
      <vt:lpstr>j.r.o.t.c. Recognition program</vt:lpstr>
      <vt:lpstr>j.r.o.t.c. Recognition program</vt:lpstr>
      <vt:lpstr>j.r.o.t.c. Recognition program</vt:lpstr>
      <vt:lpstr>New Ideas for the next generation</vt:lpstr>
      <vt:lpstr>Youth Activities Programs Manual</vt:lpstr>
      <vt:lpstr>Contacts</vt:lpstr>
      <vt:lpstr>A Little about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2020-2021 Nebraska State Elks  Youth Activities</dc:title>
  <dc:creator>Default</dc:creator>
  <cp:lastModifiedBy>Frank Springer</cp:lastModifiedBy>
  <cp:revision>43</cp:revision>
  <cp:lastPrinted>2023-08-26T04:15:59Z</cp:lastPrinted>
  <dcterms:created xsi:type="dcterms:W3CDTF">2020-03-07T03:35:27Z</dcterms:created>
  <dcterms:modified xsi:type="dcterms:W3CDTF">2025-02-08T19:47:15Z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